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7" r:id="rId3"/>
    <p:sldId id="262" r:id="rId4"/>
    <p:sldId id="263" r:id="rId5"/>
    <p:sldId id="264" r:id="rId6"/>
    <p:sldId id="265" r:id="rId7"/>
    <p:sldId id="26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Leigh DeMent" initials="TLD" lastIdx="1" clrIdx="0">
    <p:extLst>
      <p:ext uri="{19B8F6BF-5375-455C-9EA6-DF929625EA0E}">
        <p15:presenceInfo xmlns:p15="http://schemas.microsoft.com/office/powerpoint/2012/main" userId="S::tldement@prrbiz.com::48530f27-690c-450d-a40c-050b7dc39e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80426" autoAdjust="0"/>
  </p:normalViewPr>
  <p:slideViewPr>
    <p:cSldViewPr snapToGrid="0" snapToObjects="1">
      <p:cViewPr varScale="1">
        <p:scale>
          <a:sx n="37" d="100"/>
          <a:sy n="37" d="100"/>
        </p:scale>
        <p:origin x="12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68655054481823E-2"/>
          <c:y val="3.4396086904763548E-2"/>
          <c:w val="0.94699296110713438"/>
          <c:h val="0.74198924560675361"/>
        </c:manualLayout>
      </c:layout>
      <c:barChart>
        <c:barDir val="col"/>
        <c:grouping val="clustered"/>
        <c:varyColors val="0"/>
        <c:ser>
          <c:idx val="0"/>
          <c:order val="0"/>
          <c:tx>
            <c:strRef>
              <c:f>Sheet1!$B$1</c:f>
              <c:strCache>
                <c:ptCount val="1"/>
                <c:pt idx="0">
                  <c:v>Auchentoroly Terrace</c:v>
                </c:pt>
              </c:strCache>
            </c:strRef>
          </c:tx>
          <c:spPr>
            <a:solidFill>
              <a:schemeClr val="accent1"/>
            </a:solidFill>
            <a:ln>
              <a:noFill/>
            </a:ln>
            <a:effectLst/>
          </c:spPr>
          <c:invertIfNegative val="0"/>
          <c:dLbls>
            <c:dLbl>
              <c:idx val="0"/>
              <c:layout>
                <c:manualLayout>
                  <c:x val="4.9709695378986719E-8"/>
                  <c:y val="1.751185497426308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0.10416666666666666"/>
                      <c:h val="0.12424661104239662"/>
                    </c:manualLayout>
                  </c15:layout>
                </c:ext>
                <c:ext xmlns:c16="http://schemas.microsoft.com/office/drawing/2014/chart" uri="{C3380CC4-5D6E-409C-BE32-E72D297353CC}">
                  <c16:uniqueId val="{00000004-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8</c:v>
                </c:pt>
              </c:numCache>
            </c:numRef>
          </c:val>
          <c:extLst>
            <c:ext xmlns:c16="http://schemas.microsoft.com/office/drawing/2014/chart" uri="{C3380CC4-5D6E-409C-BE32-E72D297353CC}">
              <c16:uniqueId val="{00000000-C810-4ED8-B2BB-1CF79F1EDBDE}"/>
            </c:ext>
          </c:extLst>
        </c:ser>
        <c:ser>
          <c:idx val="1"/>
          <c:order val="1"/>
          <c:tx>
            <c:strRef>
              <c:f>Sheet1!$C$1</c:f>
              <c:strCache>
                <c:ptCount val="1"/>
                <c:pt idx="0">
                  <c:v>Bolton Hill</c:v>
                </c:pt>
              </c:strCache>
            </c:strRef>
          </c:tx>
          <c:spPr>
            <a:solidFill>
              <a:schemeClr val="accent2"/>
            </a:solidFill>
            <a:ln>
              <a:noFill/>
            </a:ln>
            <a:effectLst/>
          </c:spPr>
          <c:invertIfNegative val="0"/>
          <c:dLbls>
            <c:dLbl>
              <c:idx val="0"/>
              <c:layout>
                <c:manualLayout>
                  <c:x val="1.2626262626262627E-3"/>
                  <c:y val="2.043049746997360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3712121212121211E-2"/>
                      <c:h val="0.13300253852952815"/>
                    </c:manualLayout>
                  </c15:layout>
                </c:ext>
                <c:ext xmlns:c16="http://schemas.microsoft.com/office/drawing/2014/chart" uri="{C3380CC4-5D6E-409C-BE32-E72D297353CC}">
                  <c16:uniqueId val="{00000003-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4</c:v>
                </c:pt>
              </c:numCache>
            </c:numRef>
          </c:val>
          <c:extLst>
            <c:ext xmlns:c16="http://schemas.microsoft.com/office/drawing/2014/chart" uri="{C3380CC4-5D6E-409C-BE32-E72D297353CC}">
              <c16:uniqueId val="{00000001-C810-4ED8-B2BB-1CF79F1EDBDE}"/>
            </c:ext>
          </c:extLst>
        </c:ser>
        <c:ser>
          <c:idx val="2"/>
          <c:order val="2"/>
          <c:tx>
            <c:strRef>
              <c:f>Sheet1!$D$1</c:f>
              <c:strCache>
                <c:ptCount val="1"/>
                <c:pt idx="0">
                  <c:v>Druid Heights </c:v>
                </c:pt>
              </c:strCache>
            </c:strRef>
          </c:tx>
          <c:spPr>
            <a:solidFill>
              <a:schemeClr val="accent3"/>
            </a:solidFill>
            <a:ln>
              <a:noFill/>
            </a:ln>
            <a:effectLst/>
          </c:spPr>
          <c:invertIfNegative val="0"/>
          <c:dLbls>
            <c:dLbl>
              <c:idx val="0"/>
              <c:layout>
                <c:manualLayout>
                  <c:x val="0"/>
                  <c:y val="8.7560423943163074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6.261999920464488E-2"/>
                      <c:h val="0.10965339856384403"/>
                    </c:manualLayout>
                  </c15:layout>
                </c:ext>
                <c:ext xmlns:c16="http://schemas.microsoft.com/office/drawing/2014/chart" uri="{C3380CC4-5D6E-409C-BE32-E72D297353CC}">
                  <c16:uniqueId val="{00000002-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c:v>
                </c:pt>
              </c:numCache>
            </c:numRef>
          </c:val>
          <c:extLst>
            <c:ext xmlns:c16="http://schemas.microsoft.com/office/drawing/2014/chart" uri="{C3380CC4-5D6E-409C-BE32-E72D297353CC}">
              <c16:uniqueId val="{00000002-C810-4ED8-B2BB-1CF79F1EDBDE}"/>
            </c:ext>
          </c:extLst>
        </c:ser>
        <c:ser>
          <c:idx val="3"/>
          <c:order val="3"/>
          <c:tx>
            <c:strRef>
              <c:f>Sheet1!$E$1</c:f>
              <c:strCache>
                <c:ptCount val="1"/>
                <c:pt idx="0">
                  <c:v>Liberty Square</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2</c:v>
                </c:pt>
              </c:numCache>
            </c:numRef>
          </c:val>
          <c:extLst>
            <c:ext xmlns:c16="http://schemas.microsoft.com/office/drawing/2014/chart" uri="{C3380CC4-5D6E-409C-BE32-E72D297353CC}">
              <c16:uniqueId val="{00000004-C810-4ED8-B2BB-1CF79F1EDBDE}"/>
            </c:ext>
          </c:extLst>
        </c:ser>
        <c:ser>
          <c:idx val="4"/>
          <c:order val="4"/>
          <c:tx>
            <c:strRef>
              <c:f>Sheet1!$F$1</c:f>
              <c:strCache>
                <c:ptCount val="1"/>
                <c:pt idx="0">
                  <c:v>Mondawmin</c:v>
                </c:pt>
              </c:strCache>
            </c:strRef>
          </c:tx>
          <c:spPr>
            <a:solidFill>
              <a:schemeClr val="accent5"/>
            </a:solidFill>
            <a:ln>
              <a:noFill/>
            </a:ln>
            <a:effectLst/>
          </c:spPr>
          <c:invertIfNegative val="0"/>
          <c:dLbls>
            <c:dLbl>
              <c:idx val="0"/>
              <c:layout>
                <c:manualLayout>
                  <c:x val="-1.2626262626262627E-3"/>
                  <c:y val="2.918653986428991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8.5997474747474753E-2"/>
                      <c:h val="0.10965339856384403"/>
                    </c:manualLayout>
                  </c15:layout>
                </c:ext>
                <c:ext xmlns:c16="http://schemas.microsoft.com/office/drawing/2014/chart" uri="{C3380CC4-5D6E-409C-BE32-E72D297353CC}">
                  <c16:uniqueId val="{00000007-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2</c:v>
                </c:pt>
              </c:numCache>
            </c:numRef>
          </c:val>
          <c:extLst>
            <c:ext xmlns:c16="http://schemas.microsoft.com/office/drawing/2014/chart" uri="{C3380CC4-5D6E-409C-BE32-E72D297353CC}">
              <c16:uniqueId val="{00000005-C810-4ED8-B2BB-1CF79F1EDBDE}"/>
            </c:ext>
          </c:extLst>
        </c:ser>
        <c:ser>
          <c:idx val="5"/>
          <c:order val="5"/>
          <c:tx>
            <c:strRef>
              <c:f>Sheet1!$G$1</c:f>
              <c:strCache>
                <c:ptCount val="1"/>
                <c:pt idx="0">
                  <c:v>Park Circle</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A-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General</c:formatCode>
                <c:ptCount val="1"/>
                <c:pt idx="0">
                  <c:v>1</c:v>
                </c:pt>
              </c:numCache>
            </c:numRef>
          </c:val>
          <c:extLst>
            <c:ext xmlns:c16="http://schemas.microsoft.com/office/drawing/2014/chart" uri="{C3380CC4-5D6E-409C-BE32-E72D297353CC}">
              <c16:uniqueId val="{00000009-C810-4ED8-B2BB-1CF79F1EDBDE}"/>
            </c:ext>
          </c:extLst>
        </c:ser>
        <c:ser>
          <c:idx val="6"/>
          <c:order val="6"/>
          <c:tx>
            <c:strRef>
              <c:f>Sheet1!$H$1</c:f>
              <c:strCache>
                <c:ptCount val="1"/>
                <c:pt idx="0">
                  <c:v>Park Heights</c:v>
                </c:pt>
              </c:strCache>
            </c:strRef>
          </c:tx>
          <c:spPr>
            <a:solidFill>
              <a:schemeClr val="accent1">
                <a:lumMod val="6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General</c:formatCode>
                <c:ptCount val="1"/>
                <c:pt idx="0">
                  <c:v>1</c:v>
                </c:pt>
              </c:numCache>
            </c:numRef>
          </c:val>
          <c:extLst>
            <c:ext xmlns:c16="http://schemas.microsoft.com/office/drawing/2014/chart" uri="{C3380CC4-5D6E-409C-BE32-E72D297353CC}">
              <c16:uniqueId val="{0000000A-C810-4ED8-B2BB-1CF79F1EDBDE}"/>
            </c:ext>
          </c:extLst>
        </c:ser>
        <c:ser>
          <c:idx val="7"/>
          <c:order val="7"/>
          <c:tx>
            <c:strRef>
              <c:f>Sheet1!$I$1</c:f>
              <c:strCache>
                <c:ptCount val="1"/>
                <c:pt idx="0">
                  <c:v>Penn North</c:v>
                </c:pt>
              </c:strCache>
            </c:strRef>
          </c:tx>
          <c:spPr>
            <a:solidFill>
              <a:schemeClr val="accent2">
                <a:lumMod val="6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General</c:formatCode>
                <c:ptCount val="1"/>
                <c:pt idx="0">
                  <c:v>2</c:v>
                </c:pt>
              </c:numCache>
            </c:numRef>
          </c:val>
          <c:extLst>
            <c:ext xmlns:c16="http://schemas.microsoft.com/office/drawing/2014/chart" uri="{C3380CC4-5D6E-409C-BE32-E72D297353CC}">
              <c16:uniqueId val="{0000000B-C810-4ED8-B2BB-1CF79F1EDBDE}"/>
            </c:ext>
          </c:extLst>
        </c:ser>
        <c:ser>
          <c:idx val="8"/>
          <c:order val="8"/>
          <c:tx>
            <c:strRef>
              <c:f>Sheet1!$J$1</c:f>
              <c:strCache>
                <c:ptCount val="1"/>
                <c:pt idx="0">
                  <c:v>Reservoir Hill</c:v>
                </c:pt>
              </c:strCache>
            </c:strRef>
          </c:tx>
          <c:spPr>
            <a:solidFill>
              <a:schemeClr val="accent3">
                <a:lumMod val="60000"/>
              </a:schemeClr>
            </a:solidFill>
            <a:ln>
              <a:noFill/>
            </a:ln>
            <a:effectLst/>
          </c:spPr>
          <c:invertIfNegative val="0"/>
          <c:dLbls>
            <c:dLbl>
              <c:idx val="0"/>
              <c:layout>
                <c:manualLayout>
                  <c:x val="4.9709695286395192E-8"/>
                  <c:y val="2.626778246139463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7.5164141414141405E-2"/>
                      <c:h val="0.11840932605097559"/>
                    </c:manualLayout>
                  </c15:layout>
                </c:ext>
                <c:ext xmlns:c16="http://schemas.microsoft.com/office/drawing/2014/chart" uri="{C3380CC4-5D6E-409C-BE32-E72D297353CC}">
                  <c16:uniqueId val="{00000005-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General</c:formatCode>
                <c:ptCount val="1"/>
                <c:pt idx="0">
                  <c:v>35</c:v>
                </c:pt>
              </c:numCache>
            </c:numRef>
          </c:val>
          <c:extLst>
            <c:ext xmlns:c16="http://schemas.microsoft.com/office/drawing/2014/chart" uri="{C3380CC4-5D6E-409C-BE32-E72D297353CC}">
              <c16:uniqueId val="{0000000C-C810-4ED8-B2BB-1CF79F1EDBDE}"/>
            </c:ext>
          </c:extLst>
        </c:ser>
        <c:ser>
          <c:idx val="9"/>
          <c:order val="9"/>
          <c:tx>
            <c:strRef>
              <c:f>Sheet1!$K$1</c:f>
              <c:strCache>
                <c:ptCount val="1"/>
                <c:pt idx="0">
                  <c:v>Woodberry / Hampden</c:v>
                </c:pt>
              </c:strCache>
            </c:strRef>
          </c:tx>
          <c:spPr>
            <a:solidFill>
              <a:schemeClr val="accent4">
                <a:lumMod val="60000"/>
              </a:schemeClr>
            </a:solidFill>
            <a:ln>
              <a:noFill/>
            </a:ln>
            <a:effectLst/>
          </c:spPr>
          <c:invertIfNegative val="0"/>
          <c:dLbls>
            <c:dLbl>
              <c:idx val="0"/>
              <c:layout>
                <c:manualLayout>
                  <c:x val="1.0101010101010008E-2"/>
                  <c:y val="2.043049746997360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0.11103535353535353"/>
                      <c:h val="0.12132796854668609"/>
                    </c:manualLayout>
                  </c15:layout>
                </c:ext>
                <c:ext xmlns:c16="http://schemas.microsoft.com/office/drawing/2014/chart" uri="{C3380CC4-5D6E-409C-BE32-E72D297353CC}">
                  <c16:uniqueId val="{00000000-1587-4471-84A4-508E707E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Sheet1!$K$2</c:f>
              <c:numCache>
                <c:formatCode>General</c:formatCode>
                <c:ptCount val="1"/>
                <c:pt idx="0">
                  <c:v>7</c:v>
                </c:pt>
              </c:numCache>
            </c:numRef>
          </c:val>
          <c:extLst>
            <c:ext xmlns:c16="http://schemas.microsoft.com/office/drawing/2014/chart" uri="{C3380CC4-5D6E-409C-BE32-E72D297353CC}">
              <c16:uniqueId val="{0000000D-C810-4ED8-B2BB-1CF79F1EDBDE}"/>
            </c:ext>
          </c:extLst>
        </c:ser>
        <c:ser>
          <c:idx val="10"/>
          <c:order val="10"/>
          <c:tx>
            <c:strRef>
              <c:f>Sheet1!$L$1</c:f>
              <c:strCache>
                <c:ptCount val="1"/>
                <c:pt idx="0">
                  <c:v>Woodbrook</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Sheet1!$L$2</c:f>
              <c:numCache>
                <c:formatCode>General</c:formatCode>
                <c:ptCount val="1"/>
                <c:pt idx="0">
                  <c:v>1</c:v>
                </c:pt>
              </c:numCache>
            </c:numRef>
          </c:val>
          <c:extLst>
            <c:ext xmlns:c16="http://schemas.microsoft.com/office/drawing/2014/chart" uri="{C3380CC4-5D6E-409C-BE32-E72D297353CC}">
              <c16:uniqueId val="{00000012-C810-4ED8-B2BB-1CF79F1EDBDE}"/>
            </c:ext>
          </c:extLst>
        </c:ser>
        <c:ser>
          <c:idx val="11"/>
          <c:order val="11"/>
          <c:tx>
            <c:strRef>
              <c:f>Sheet1!$M$1</c:f>
              <c:strCache>
                <c:ptCount val="1"/>
                <c:pt idx="0">
                  <c:v>Remington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Sheet1!$M$2</c:f>
              <c:numCache>
                <c:formatCode>General</c:formatCode>
                <c:ptCount val="1"/>
                <c:pt idx="0">
                  <c:v>16</c:v>
                </c:pt>
              </c:numCache>
            </c:numRef>
          </c:val>
          <c:extLst>
            <c:ext xmlns:c16="http://schemas.microsoft.com/office/drawing/2014/chart" uri="{C3380CC4-5D6E-409C-BE32-E72D297353CC}">
              <c16:uniqueId val="{00000013-C810-4ED8-B2BB-1CF79F1EDBDE}"/>
            </c:ext>
          </c:extLst>
        </c:ser>
        <c:ser>
          <c:idx val="12"/>
          <c:order val="12"/>
          <c:tx>
            <c:strRef>
              <c:f>Sheet1!$N$1</c:f>
              <c:strCache>
                <c:ptCount val="1"/>
                <c:pt idx="0">
                  <c:v>Other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Sheet1!$N$2</c:f>
              <c:numCache>
                <c:formatCode>General</c:formatCode>
                <c:ptCount val="1"/>
                <c:pt idx="0">
                  <c:v>16</c:v>
                </c:pt>
              </c:numCache>
            </c:numRef>
          </c:val>
          <c:extLst>
            <c:ext xmlns:c16="http://schemas.microsoft.com/office/drawing/2014/chart" uri="{C3380CC4-5D6E-409C-BE32-E72D297353CC}">
              <c16:uniqueId val="{00000016-C810-4ED8-B2BB-1CF79F1EDBDE}"/>
            </c:ext>
          </c:extLst>
        </c:ser>
        <c:dLbls>
          <c:dLblPos val="outEnd"/>
          <c:showLegendKey val="0"/>
          <c:showVal val="1"/>
          <c:showCatName val="0"/>
          <c:showSerName val="0"/>
          <c:showPercent val="0"/>
          <c:showBubbleSize val="0"/>
        </c:dLbls>
        <c:gapWidth val="219"/>
        <c:overlap val="-27"/>
        <c:axId val="800098992"/>
        <c:axId val="800092432"/>
      </c:barChart>
      <c:catAx>
        <c:axId val="80009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092432"/>
        <c:crosses val="autoZero"/>
        <c:auto val="1"/>
        <c:lblAlgn val="ctr"/>
        <c:lblOffset val="100"/>
        <c:noMultiLvlLbl val="0"/>
      </c:catAx>
      <c:valAx>
        <c:axId val="80009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098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D1-4906-85CA-09C5F5CEA0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D1-4906-85CA-09C5F5CEA0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D1-4906-85CA-09C5F5CEA0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D1-4906-85CA-09C5F5CEA0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D1-4906-85CA-09C5F5CEA0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D1-4906-85CA-09C5F5CEA0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6D1-4906-85CA-09C5F5CEA06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6D1-4906-85CA-09C5F5CEA06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6D1-4906-85CA-09C5F5CEA06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6D1-4906-85CA-09C5F5CEA06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6D1-4906-85CA-09C5F5CEA06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D1-4906-85CA-09C5F5CEA061}"/>
                </c:ext>
              </c:extLst>
            </c:dLbl>
            <c:dLbl>
              <c:idx val="1"/>
              <c:layout>
                <c:manualLayout>
                  <c:x val="-0.14410876535963249"/>
                  <c:y val="-2.596722208931579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D1-4906-85CA-09C5F5CEA0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Sheet1!$A$2:$A$12</c:f>
              <c:strCache>
                <c:ptCount val="11"/>
                <c:pt idx="0">
                  <c:v>28th and 29th Streets</c:v>
                </c:pt>
                <c:pt idx="1">
                  <c:v>Eutaw Place</c:v>
                </c:pt>
                <c:pt idx="2">
                  <c:v>Madison</c:v>
                </c:pt>
                <c:pt idx="3">
                  <c:v>Linden</c:v>
                </c:pt>
                <c:pt idx="4">
                  <c:v>Auchentoroly Terrace</c:v>
                </c:pt>
                <c:pt idx="5">
                  <c:v>I-83</c:v>
                </c:pt>
                <c:pt idx="6">
                  <c:v>Keswick</c:v>
                </c:pt>
                <c:pt idx="7">
                  <c:v>Wyman Park Drive</c:v>
                </c:pt>
                <c:pt idx="8">
                  <c:v>Lakeview Ave </c:v>
                </c:pt>
                <c:pt idx="9">
                  <c:v>Fulton Ave</c:v>
                </c:pt>
                <c:pt idx="10">
                  <c:v>Brookfield Ave</c:v>
                </c:pt>
              </c:strCache>
            </c:strRef>
          </c:cat>
          <c:val>
            <c:numRef>
              <c:f>Sheet1!$B$2:$B$12</c:f>
              <c:numCache>
                <c:formatCode>General</c:formatCode>
                <c:ptCount val="11"/>
                <c:pt idx="0">
                  <c:v>18</c:v>
                </c:pt>
                <c:pt idx="1">
                  <c:v>12</c:v>
                </c:pt>
                <c:pt idx="2">
                  <c:v>9</c:v>
                </c:pt>
                <c:pt idx="3">
                  <c:v>8</c:v>
                </c:pt>
                <c:pt idx="4">
                  <c:v>6</c:v>
                </c:pt>
                <c:pt idx="5">
                  <c:v>5</c:v>
                </c:pt>
                <c:pt idx="6">
                  <c:v>5</c:v>
                </c:pt>
                <c:pt idx="7">
                  <c:v>5</c:v>
                </c:pt>
                <c:pt idx="8">
                  <c:v>5</c:v>
                </c:pt>
                <c:pt idx="9">
                  <c:v>4</c:v>
                </c:pt>
                <c:pt idx="10">
                  <c:v>3</c:v>
                </c:pt>
              </c:numCache>
            </c:numRef>
          </c:val>
          <c:extLst>
            <c:ext xmlns:c16="http://schemas.microsoft.com/office/drawing/2014/chart" uri="{C3380CC4-5D6E-409C-BE32-E72D297353CC}">
              <c16:uniqueId val="{00000018-36D1-4906-85CA-09C5F5CEA06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5.1808109963960121E-5"/>
          <c:w val="0.72528952093780086"/>
          <c:h val="0.310658753603340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02-491B-B99B-C3CC8F56E3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02-491B-B99B-C3CC8F56E3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02-491B-B99B-C3CC8F56E3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02-491B-B99B-C3CC8F56E3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02-491B-B99B-C3CC8F56E373}"/>
              </c:ext>
            </c:extLst>
          </c:dPt>
          <c:cat>
            <c:strRef>
              <c:f>Sheet1!$A$2:$A$6</c:f>
              <c:strCache>
                <c:ptCount val="5"/>
                <c:pt idx="0">
                  <c:v>Bicycle</c:v>
                </c:pt>
                <c:pt idx="1">
                  <c:v>Pedestrian and assisted mobility</c:v>
                </c:pt>
                <c:pt idx="2">
                  <c:v>Scooter</c:v>
                </c:pt>
                <c:pt idx="3">
                  <c:v>Public transit</c:v>
                </c:pt>
                <c:pt idx="4">
                  <c:v>Motor vehicles</c:v>
                </c:pt>
              </c:strCache>
            </c:strRef>
          </c:cat>
          <c:val>
            <c:numRef>
              <c:f>Sheet1!$B$2:$B$6</c:f>
              <c:numCache>
                <c:formatCode>General</c:formatCode>
                <c:ptCount val="5"/>
                <c:pt idx="0">
                  <c:v>84</c:v>
                </c:pt>
                <c:pt idx="1">
                  <c:v>86</c:v>
                </c:pt>
                <c:pt idx="2">
                  <c:v>52</c:v>
                </c:pt>
                <c:pt idx="3">
                  <c:v>66</c:v>
                </c:pt>
                <c:pt idx="4">
                  <c:v>49</c:v>
                </c:pt>
              </c:numCache>
            </c:numRef>
          </c:val>
          <c:extLst>
            <c:ext xmlns:c16="http://schemas.microsoft.com/office/drawing/2014/chart" uri="{C3380CC4-5D6E-409C-BE32-E72D297353CC}">
              <c16:uniqueId val="{00000000-E204-4416-89AE-B78B79AF3E1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5151515151515152"/>
          <c:y val="0.12470440126692066"/>
          <c:w val="0.23001073729420185"/>
          <c:h val="0.703892687720420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68655054481823E-2"/>
          <c:y val="3.4396086904763548E-2"/>
          <c:w val="0.94699296110713438"/>
          <c:h val="0.74198924560675361"/>
        </c:manualLayout>
      </c:layout>
      <c:barChart>
        <c:barDir val="col"/>
        <c:grouping val="clustered"/>
        <c:varyColors val="0"/>
        <c:ser>
          <c:idx val="0"/>
          <c:order val="0"/>
          <c:tx>
            <c:strRef>
              <c:f>Sheet1!$B$1</c:f>
              <c:strCache>
                <c:ptCount val="1"/>
                <c:pt idx="0">
                  <c:v>Bike lane/ shared path</c:v>
                </c:pt>
              </c:strCache>
            </c:strRef>
          </c:tx>
          <c:spPr>
            <a:solidFill>
              <a:schemeClr val="accent1"/>
            </a:solidFill>
            <a:ln>
              <a:noFill/>
            </a:ln>
            <a:effectLst/>
          </c:spPr>
          <c:invertIfNegative val="0"/>
          <c:dLbls>
            <c:dLbl>
              <c:idx val="0"/>
              <c:layout>
                <c:manualLayout>
                  <c:x val="1.2097883437245213E-3"/>
                  <c:y val="0.7660454839645591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6.9262658653744161E-2"/>
                      <c:h val="0.12682332508922103"/>
                    </c:manualLayout>
                  </c15:layout>
                </c:ext>
                <c:ext xmlns:c16="http://schemas.microsoft.com/office/drawing/2014/chart" uri="{C3380CC4-5D6E-409C-BE32-E72D297353CC}">
                  <c16:uniqueId val="{00000000-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74</c:v>
                </c:pt>
              </c:numCache>
            </c:numRef>
          </c:val>
          <c:extLst>
            <c:ext xmlns:c16="http://schemas.microsoft.com/office/drawing/2014/chart" uri="{C3380CC4-5D6E-409C-BE32-E72D297353CC}">
              <c16:uniqueId val="{00000001-DD78-4AB7-9653-60B7C04720A0}"/>
            </c:ext>
          </c:extLst>
        </c:ser>
        <c:ser>
          <c:idx val="1"/>
          <c:order val="1"/>
          <c:tx>
            <c:strRef>
              <c:f>Sheet1!$C$1</c:f>
              <c:strCache>
                <c:ptCount val="1"/>
                <c:pt idx="0">
                  <c:v>Bike priority signal</c:v>
                </c:pt>
              </c:strCache>
            </c:strRef>
          </c:tx>
          <c:spPr>
            <a:solidFill>
              <a:schemeClr val="accent2"/>
            </a:solidFill>
            <a:ln>
              <a:noFill/>
            </a:ln>
            <a:effectLst/>
          </c:spPr>
          <c:invertIfNegative val="0"/>
          <c:dLbls>
            <c:dLbl>
              <c:idx val="0"/>
              <c:layout>
                <c:manualLayout>
                  <c:x val="2.5252525252525255E-3"/>
                  <c:y val="0.6336870050742883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3712121212121211E-2"/>
                      <c:h val="0.13300253852952815"/>
                    </c:manualLayout>
                  </c15:layout>
                </c:ext>
                <c:ext xmlns:c16="http://schemas.microsoft.com/office/drawing/2014/chart" uri="{C3380CC4-5D6E-409C-BE32-E72D297353CC}">
                  <c16:uniqueId val="{00000002-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54</c:v>
                </c:pt>
              </c:numCache>
            </c:numRef>
          </c:val>
          <c:extLst>
            <c:ext xmlns:c16="http://schemas.microsoft.com/office/drawing/2014/chart" uri="{C3380CC4-5D6E-409C-BE32-E72D297353CC}">
              <c16:uniqueId val="{00000003-DD78-4AB7-9653-60B7C04720A0}"/>
            </c:ext>
          </c:extLst>
        </c:ser>
        <c:ser>
          <c:idx val="2"/>
          <c:order val="2"/>
          <c:tx>
            <c:strRef>
              <c:f>Sheet1!$D$1</c:f>
              <c:strCache>
                <c:ptCount val="1"/>
                <c:pt idx="0">
                  <c:v>Blvd-style design</c:v>
                </c:pt>
              </c:strCache>
            </c:strRef>
          </c:tx>
          <c:spPr>
            <a:solidFill>
              <a:schemeClr val="accent3"/>
            </a:solidFill>
            <a:ln>
              <a:noFill/>
            </a:ln>
            <a:effectLst/>
          </c:spPr>
          <c:invertIfNegative val="0"/>
          <c:dLbls>
            <c:dLbl>
              <c:idx val="0"/>
              <c:layout>
                <c:manualLayout>
                  <c:x val="-6.9179835183040723E-3"/>
                  <c:y val="0.6683932927241970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4.8784032168036735E-2"/>
                      <c:h val="0.19210797014265221"/>
                    </c:manualLayout>
                  </c15:layout>
                </c:ext>
                <c:ext xmlns:c16="http://schemas.microsoft.com/office/drawing/2014/chart" uri="{C3380CC4-5D6E-409C-BE32-E72D297353CC}">
                  <c16:uniqueId val="{00000004-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55</c:v>
                </c:pt>
              </c:numCache>
            </c:numRef>
          </c:val>
          <c:extLst>
            <c:ext xmlns:c16="http://schemas.microsoft.com/office/drawing/2014/chart" uri="{C3380CC4-5D6E-409C-BE32-E72D297353CC}">
              <c16:uniqueId val="{00000005-DD78-4AB7-9653-60B7C04720A0}"/>
            </c:ext>
          </c:extLst>
        </c:ser>
        <c:ser>
          <c:idx val="3"/>
          <c:order val="3"/>
          <c:tx>
            <c:strRef>
              <c:f>Sheet1!$E$1</c:f>
              <c:strCache>
                <c:ptCount val="1"/>
                <c:pt idx="0">
                  <c:v>Camera inforced speed and red-lights</c:v>
                </c:pt>
              </c:strCache>
            </c:strRef>
          </c:tx>
          <c:spPr>
            <a:solidFill>
              <a:schemeClr val="accent4"/>
            </a:solidFill>
            <a:ln>
              <a:noFill/>
            </a:ln>
            <a:effectLst/>
          </c:spPr>
          <c:invertIfNegative val="0"/>
          <c:dLbls>
            <c:dLbl>
              <c:idx val="0"/>
              <c:layout>
                <c:manualLayout>
                  <c:x val="3.8176268549307809E-3"/>
                  <c:y val="0.73825416889000695"/>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1558832807611615E-2"/>
                      <c:h val="0.26174583110999294"/>
                    </c:manualLayout>
                  </c15:layout>
                </c:ext>
                <c:ext xmlns:c16="http://schemas.microsoft.com/office/drawing/2014/chart" uri="{C3380CC4-5D6E-409C-BE32-E72D297353CC}">
                  <c16:uniqueId val="{00000006-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57</c:v>
                </c:pt>
              </c:numCache>
            </c:numRef>
          </c:val>
          <c:extLst>
            <c:ext xmlns:c16="http://schemas.microsoft.com/office/drawing/2014/chart" uri="{C3380CC4-5D6E-409C-BE32-E72D297353CC}">
              <c16:uniqueId val="{00000007-DD78-4AB7-9653-60B7C04720A0}"/>
            </c:ext>
          </c:extLst>
        </c:ser>
        <c:ser>
          <c:idx val="4"/>
          <c:order val="4"/>
          <c:tx>
            <c:strRef>
              <c:f>Sheet1!$F$1</c:f>
              <c:strCache>
                <c:ptCount val="1"/>
                <c:pt idx="0">
                  <c:v>Cross walks with bump-outs</c:v>
                </c:pt>
              </c:strCache>
            </c:strRef>
          </c:tx>
          <c:spPr>
            <a:solidFill>
              <a:schemeClr val="accent5"/>
            </a:solidFill>
            <a:ln>
              <a:noFill/>
            </a:ln>
            <a:effectLst/>
          </c:spPr>
          <c:invertIfNegative val="0"/>
          <c:dLbls>
            <c:dLbl>
              <c:idx val="0"/>
              <c:layout>
                <c:manualLayout>
                  <c:x val="-4.6295761483709066E-17"/>
                  <c:y val="0.7549753792528358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4.9968484053129723E-2"/>
                      <c:h val="0.24367925466191362"/>
                    </c:manualLayout>
                  </c15:layout>
                </c:ext>
                <c:ext xmlns:c16="http://schemas.microsoft.com/office/drawing/2014/chart" uri="{C3380CC4-5D6E-409C-BE32-E72D297353CC}">
                  <c16:uniqueId val="{00000019-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73</c:v>
                </c:pt>
              </c:numCache>
            </c:numRef>
          </c:val>
          <c:extLst>
            <c:ext xmlns:c16="http://schemas.microsoft.com/office/drawing/2014/chart" uri="{C3380CC4-5D6E-409C-BE32-E72D297353CC}">
              <c16:uniqueId val="{00000008-DD78-4AB7-9653-60B7C04720A0}"/>
            </c:ext>
          </c:extLst>
        </c:ser>
        <c:ser>
          <c:idx val="5"/>
          <c:order val="5"/>
          <c:tx>
            <c:strRef>
              <c:f>Sheet1!$G$1</c:f>
              <c:strCache>
                <c:ptCount val="1"/>
                <c:pt idx="0">
                  <c:v>Ped bridge</c:v>
                </c:pt>
              </c:strCache>
            </c:strRef>
          </c:tx>
          <c:spPr>
            <a:solidFill>
              <a:schemeClr val="accent6"/>
            </a:solidFill>
            <a:ln>
              <a:noFill/>
            </a:ln>
            <a:effectLst/>
          </c:spPr>
          <c:invertIfNegative val="0"/>
          <c:dLbls>
            <c:dLbl>
              <c:idx val="0"/>
              <c:layout>
                <c:manualLayout>
                  <c:x val="-8.8383341286885058E-3"/>
                  <c:y val="0.6506187142025292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812504970969537E-2"/>
                      <c:h val="0.14318765128013683"/>
                    </c:manualLayout>
                  </c15:layout>
                </c:ext>
                <c:ext xmlns:c16="http://schemas.microsoft.com/office/drawing/2014/chart" uri="{C3380CC4-5D6E-409C-BE32-E72D297353CC}">
                  <c16:uniqueId val="{0000001A-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General</c:formatCode>
                <c:ptCount val="1"/>
                <c:pt idx="0">
                  <c:v>56</c:v>
                </c:pt>
              </c:numCache>
            </c:numRef>
          </c:val>
          <c:extLst>
            <c:ext xmlns:c16="http://schemas.microsoft.com/office/drawing/2014/chart" uri="{C3380CC4-5D6E-409C-BE32-E72D297353CC}">
              <c16:uniqueId val="{00000009-DD78-4AB7-9653-60B7C04720A0}"/>
            </c:ext>
          </c:extLst>
        </c:ser>
        <c:ser>
          <c:idx val="6"/>
          <c:order val="6"/>
          <c:tx>
            <c:strRef>
              <c:f>Sheet1!$H$1</c:f>
              <c:strCache>
                <c:ptCount val="1"/>
                <c:pt idx="0">
                  <c:v>Add ped crossings</c:v>
                </c:pt>
              </c:strCache>
            </c:strRef>
          </c:tx>
          <c:spPr>
            <a:solidFill>
              <a:schemeClr val="accent1">
                <a:lumMod val="60000"/>
              </a:schemeClr>
            </a:solidFill>
            <a:ln>
              <a:noFill/>
            </a:ln>
            <a:effectLst/>
          </c:spPr>
          <c:invertIfNegative val="0"/>
          <c:dLbls>
            <c:dLbl>
              <c:idx val="0"/>
              <c:layout>
                <c:manualLayout>
                  <c:x val="-2.5251531058618137E-3"/>
                  <c:y val="0.7227666334602750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7.8112324027678356E-2"/>
                      <c:h val="0.19729851463955508"/>
                    </c:manualLayout>
                  </c15:layout>
                </c:ext>
                <c:ext xmlns:c16="http://schemas.microsoft.com/office/drawing/2014/chart" uri="{C3380CC4-5D6E-409C-BE32-E72D297353CC}">
                  <c16:uniqueId val="{00000022-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General</c:formatCode>
                <c:ptCount val="1"/>
                <c:pt idx="0">
                  <c:v>60</c:v>
                </c:pt>
              </c:numCache>
            </c:numRef>
          </c:val>
          <c:extLst>
            <c:ext xmlns:c16="http://schemas.microsoft.com/office/drawing/2014/chart" uri="{C3380CC4-5D6E-409C-BE32-E72D297353CC}">
              <c16:uniqueId val="{0000000A-DD78-4AB7-9653-60B7C04720A0}"/>
            </c:ext>
          </c:extLst>
        </c:ser>
        <c:ser>
          <c:idx val="7"/>
          <c:order val="7"/>
          <c:tx>
            <c:strRef>
              <c:f>Sheet1!$I$1</c:f>
              <c:strCache>
                <c:ptCount val="1"/>
                <c:pt idx="0">
                  <c:v>Ped median</c:v>
                </c:pt>
              </c:strCache>
            </c:strRef>
          </c:tx>
          <c:spPr>
            <a:solidFill>
              <a:schemeClr val="accent2">
                <a:lumMod val="60000"/>
              </a:schemeClr>
            </a:solidFill>
            <a:ln>
              <a:noFill/>
            </a:ln>
            <a:effectLst/>
          </c:spPr>
          <c:invertIfNegative val="0"/>
          <c:dLbls>
            <c:dLbl>
              <c:idx val="0"/>
              <c:layout>
                <c:manualLayout>
                  <c:x val="3.787878787878788E-3"/>
                  <c:y val="0.55656888026830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8169191919191919E-2"/>
                      <c:h val="0.10965339856384403"/>
                    </c:manualLayout>
                  </c15:layout>
                </c:ext>
                <c:ext xmlns:c16="http://schemas.microsoft.com/office/drawing/2014/chart" uri="{C3380CC4-5D6E-409C-BE32-E72D297353CC}">
                  <c16:uniqueId val="{0000000B-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Sheet1!$I$2</c:f>
              <c:numCache>
                <c:formatCode>General</c:formatCode>
                <c:ptCount val="1"/>
                <c:pt idx="0">
                  <c:v>47</c:v>
                </c:pt>
              </c:numCache>
            </c:numRef>
          </c:val>
          <c:extLst>
            <c:ext xmlns:c16="http://schemas.microsoft.com/office/drawing/2014/chart" uri="{C3380CC4-5D6E-409C-BE32-E72D297353CC}">
              <c16:uniqueId val="{0000000C-DD78-4AB7-9653-60B7C04720A0}"/>
            </c:ext>
          </c:extLst>
        </c:ser>
        <c:ser>
          <c:idx val="8"/>
          <c:order val="8"/>
          <c:tx>
            <c:strRef>
              <c:f>Sheet1!$J$1</c:f>
              <c:strCache>
                <c:ptCount val="1"/>
                <c:pt idx="0">
                  <c:v>Ped priority signals</c:v>
                </c:pt>
              </c:strCache>
            </c:strRef>
          </c:tx>
          <c:spPr>
            <a:solidFill>
              <a:schemeClr val="accent3">
                <a:lumMod val="60000"/>
              </a:schemeClr>
            </a:solidFill>
            <a:ln>
              <a:noFill/>
            </a:ln>
            <a:effectLst/>
          </c:spPr>
          <c:invertIfNegative val="0"/>
          <c:dLbls>
            <c:dLbl>
              <c:idx val="0"/>
              <c:layout>
                <c:manualLayout>
                  <c:x val="-2.5549757591430446E-3"/>
                  <c:y val="0.6601379248778093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2258373206563492E-2"/>
                      <c:h val="0.11840925829365136"/>
                    </c:manualLayout>
                  </c15:layout>
                </c:ext>
                <c:ext xmlns:c16="http://schemas.microsoft.com/office/drawing/2014/chart" uri="{C3380CC4-5D6E-409C-BE32-E72D297353CC}">
                  <c16:uniqueId val="{0000000D-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General</c:formatCode>
                <c:ptCount val="1"/>
                <c:pt idx="0">
                  <c:v>58</c:v>
                </c:pt>
              </c:numCache>
            </c:numRef>
          </c:val>
          <c:extLst>
            <c:ext xmlns:c16="http://schemas.microsoft.com/office/drawing/2014/chart" uri="{C3380CC4-5D6E-409C-BE32-E72D297353CC}">
              <c16:uniqueId val="{0000000E-DD78-4AB7-9653-60B7C04720A0}"/>
            </c:ext>
          </c:extLst>
        </c:ser>
        <c:ser>
          <c:idx val="9"/>
          <c:order val="9"/>
          <c:tx>
            <c:strRef>
              <c:f>Sheet1!$K$1</c:f>
              <c:strCache>
                <c:ptCount val="1"/>
                <c:pt idx="0">
                  <c:v>Public art</c:v>
                </c:pt>
              </c:strCache>
            </c:strRef>
          </c:tx>
          <c:spPr>
            <a:solidFill>
              <a:schemeClr val="accent4">
                <a:lumMod val="60000"/>
              </a:schemeClr>
            </a:solidFill>
            <a:ln>
              <a:noFill/>
            </a:ln>
            <a:effectLst/>
          </c:spPr>
          <c:invertIfNegative val="0"/>
          <c:dLbls>
            <c:dLbl>
              <c:idx val="0"/>
              <c:layout>
                <c:manualLayout>
                  <c:x val="-1.1079401227556058E-2"/>
                  <c:y val="0.6568773750854676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4.3422005625696154E-2"/>
                      <c:h val="0.11617462368907455"/>
                    </c:manualLayout>
                  </c15:layout>
                </c:ext>
                <c:ext xmlns:c16="http://schemas.microsoft.com/office/drawing/2014/chart" uri="{C3380CC4-5D6E-409C-BE32-E72D297353CC}">
                  <c16:uniqueId val="{0000000F-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Sheet1!$K$2</c:f>
              <c:numCache>
                <c:formatCode>General</c:formatCode>
                <c:ptCount val="1"/>
                <c:pt idx="0">
                  <c:v>58</c:v>
                </c:pt>
              </c:numCache>
            </c:numRef>
          </c:val>
          <c:extLst>
            <c:ext xmlns:c16="http://schemas.microsoft.com/office/drawing/2014/chart" uri="{C3380CC4-5D6E-409C-BE32-E72D297353CC}">
              <c16:uniqueId val="{00000010-DD78-4AB7-9653-60B7C04720A0}"/>
            </c:ext>
          </c:extLst>
        </c:ser>
        <c:ser>
          <c:idx val="10"/>
          <c:order val="10"/>
          <c:tx>
            <c:strRef>
              <c:f>Sheet1!$L$1</c:f>
              <c:strCache>
                <c:ptCount val="1"/>
                <c:pt idx="0">
                  <c:v>Speed signage</c:v>
                </c:pt>
              </c:strCache>
            </c:strRef>
          </c:tx>
          <c:spPr>
            <a:solidFill>
              <a:schemeClr val="accent5">
                <a:lumMod val="60000"/>
              </a:schemeClr>
            </a:solidFill>
            <a:ln>
              <a:noFill/>
            </a:ln>
            <a:effectLst/>
          </c:spPr>
          <c:invertIfNegative val="0"/>
          <c:dLbls>
            <c:dLbl>
              <c:idx val="0"/>
              <c:layout>
                <c:manualLayout>
                  <c:x val="-1.0362077425115367E-2"/>
                  <c:y val="0.5939311430640910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7.1049685919673186E-2"/>
                      <c:h val="0.16380131351229618"/>
                    </c:manualLayout>
                  </c15:layout>
                </c:ext>
                <c:ext xmlns:c16="http://schemas.microsoft.com/office/drawing/2014/chart" uri="{C3380CC4-5D6E-409C-BE32-E72D297353CC}">
                  <c16:uniqueId val="{00000021-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Sheet1!$L$2</c:f>
              <c:numCache>
                <c:formatCode>General</c:formatCode>
                <c:ptCount val="1"/>
                <c:pt idx="0">
                  <c:v>49</c:v>
                </c:pt>
              </c:numCache>
            </c:numRef>
          </c:val>
          <c:extLst>
            <c:ext xmlns:c16="http://schemas.microsoft.com/office/drawing/2014/chart" uri="{C3380CC4-5D6E-409C-BE32-E72D297353CC}">
              <c16:uniqueId val="{00000011-DD78-4AB7-9653-60B7C04720A0}"/>
            </c:ext>
          </c:extLst>
        </c:ser>
        <c:ser>
          <c:idx val="11"/>
          <c:order val="11"/>
          <c:tx>
            <c:strRef>
              <c:f>Sheet1!$N$1</c:f>
              <c:strCache>
                <c:ptCount val="1"/>
                <c:pt idx="0">
                  <c:v>Narrow lanes</c:v>
                </c:pt>
              </c:strCache>
            </c:strRef>
          </c:tx>
          <c:spPr>
            <a:solidFill>
              <a:schemeClr val="accent6">
                <a:lumMod val="60000"/>
              </a:schemeClr>
            </a:solidFill>
            <a:ln>
              <a:noFill/>
            </a:ln>
            <a:effectLst/>
          </c:spPr>
          <c:invertIfNegative val="0"/>
          <c:dLbls>
            <c:dLbl>
              <c:idx val="0"/>
              <c:layout>
                <c:manualLayout>
                  <c:x val="-3.787878787878788E-3"/>
                  <c:y val="0.5359552180361428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6.5157778573132902E-2"/>
                      <c:h val="0.11999728126895758"/>
                    </c:manualLayout>
                  </c15:layout>
                </c:ext>
                <c:ext xmlns:c16="http://schemas.microsoft.com/office/drawing/2014/chart" uri="{C3380CC4-5D6E-409C-BE32-E72D297353CC}">
                  <c16:uniqueId val="{00000020-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Sheet1!$N$2</c:f>
              <c:numCache>
                <c:formatCode>General</c:formatCode>
                <c:ptCount val="1"/>
                <c:pt idx="0">
                  <c:v>45</c:v>
                </c:pt>
              </c:numCache>
            </c:numRef>
          </c:val>
          <c:extLst>
            <c:ext xmlns:c16="http://schemas.microsoft.com/office/drawing/2014/chart" uri="{C3380CC4-5D6E-409C-BE32-E72D297353CC}">
              <c16:uniqueId val="{00000012-DD78-4AB7-9653-60B7C04720A0}"/>
            </c:ext>
          </c:extLst>
        </c:ser>
        <c:ser>
          <c:idx val="12"/>
          <c:order val="12"/>
          <c:tx>
            <c:strRef>
              <c:f>Sheet1!$O$1</c:f>
              <c:strCache>
                <c:ptCount val="1"/>
                <c:pt idx="0">
                  <c:v>Road texture</c:v>
                </c:pt>
              </c:strCache>
            </c:strRef>
          </c:tx>
          <c:spPr>
            <a:solidFill>
              <a:schemeClr val="accent1">
                <a:lumMod val="80000"/>
                <a:lumOff val="20000"/>
              </a:schemeClr>
            </a:solidFill>
            <a:ln>
              <a:noFill/>
            </a:ln>
            <a:effectLst/>
          </c:spPr>
          <c:invertIfNegative val="0"/>
          <c:dLbls>
            <c:dLbl>
              <c:idx val="0"/>
              <c:layout>
                <c:manualLayout>
                  <c:x val="1.8939393939393014E-3"/>
                  <c:y val="0.5166299096934935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6369899785254113E-2"/>
                      <c:h val="0.13030411238503725"/>
                    </c:manualLayout>
                  </c15:layout>
                </c:ext>
                <c:ext xmlns:c16="http://schemas.microsoft.com/office/drawing/2014/chart" uri="{C3380CC4-5D6E-409C-BE32-E72D297353CC}">
                  <c16:uniqueId val="{0000001F-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Sheet1!$O$2</c:f>
              <c:numCache>
                <c:formatCode>General</c:formatCode>
                <c:ptCount val="1"/>
                <c:pt idx="0">
                  <c:v>43</c:v>
                </c:pt>
              </c:numCache>
            </c:numRef>
          </c:val>
          <c:extLst>
            <c:ext xmlns:c16="http://schemas.microsoft.com/office/drawing/2014/chart" uri="{C3380CC4-5D6E-409C-BE32-E72D297353CC}">
              <c16:uniqueId val="{00000013-DD78-4AB7-9653-60B7C04720A0}"/>
            </c:ext>
          </c:extLst>
        </c:ser>
        <c:ser>
          <c:idx val="13"/>
          <c:order val="13"/>
          <c:tx>
            <c:strRef>
              <c:f>Sheet1!$P$1</c:f>
              <c:strCache>
                <c:ptCount val="1"/>
                <c:pt idx="0">
                  <c:v>Traffic circles</c:v>
                </c:pt>
              </c:strCache>
            </c:strRef>
          </c:tx>
          <c:spPr>
            <a:solidFill>
              <a:schemeClr val="accent2">
                <a:lumMod val="80000"/>
                <a:lumOff val="20000"/>
              </a:schemeClr>
            </a:solidFill>
            <a:ln>
              <a:noFill/>
            </a:ln>
            <a:effectLst/>
          </c:spPr>
          <c:invertIfNegative val="0"/>
          <c:dLbls>
            <c:dLbl>
              <c:idx val="0"/>
              <c:layout>
                <c:manualLayout>
                  <c:x val="4.9709695286395192E-8"/>
                  <c:y val="0.42129172186975655"/>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9286665871311532E-2"/>
                      <c:h val="9.9383619036798224E-2"/>
                    </c:manualLayout>
                  </c15:layout>
                </c:ext>
                <c:ext xmlns:c16="http://schemas.microsoft.com/office/drawing/2014/chart" uri="{C3380CC4-5D6E-409C-BE32-E72D297353CC}">
                  <c16:uniqueId val="{0000001E-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Sheet1!$P$2</c:f>
              <c:numCache>
                <c:formatCode>General</c:formatCode>
                <c:ptCount val="1"/>
                <c:pt idx="0">
                  <c:v>34</c:v>
                </c:pt>
              </c:numCache>
            </c:numRef>
          </c:val>
          <c:extLst>
            <c:ext xmlns:c16="http://schemas.microsoft.com/office/drawing/2014/chart" uri="{C3380CC4-5D6E-409C-BE32-E72D297353CC}">
              <c16:uniqueId val="{00000015-DD78-4AB7-9653-60B7C04720A0}"/>
            </c:ext>
          </c:extLst>
        </c:ser>
        <c:ser>
          <c:idx val="14"/>
          <c:order val="14"/>
          <c:tx>
            <c:strRef>
              <c:f>Sheet1!$Q$1</c:f>
              <c:strCache>
                <c:ptCount val="1"/>
                <c:pt idx="0">
                  <c:v>Trees/ Veg</c:v>
                </c:pt>
              </c:strCache>
            </c:strRef>
          </c:tx>
          <c:spPr>
            <a:solidFill>
              <a:schemeClr val="accent3">
                <a:lumMod val="80000"/>
                <a:lumOff val="20000"/>
              </a:schemeClr>
            </a:solidFill>
            <a:ln>
              <a:noFill/>
            </a:ln>
            <a:effectLst/>
          </c:spPr>
          <c:invertIfNegative val="0"/>
          <c:dLbls>
            <c:dLbl>
              <c:idx val="0"/>
              <c:layout>
                <c:manualLayout>
                  <c:x val="3.8473433654326039E-3"/>
                  <c:y val="0.7343618184658646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5.4431818181818178E-2"/>
                      <c:h val="0.16637802129131607"/>
                    </c:manualLayout>
                  </c15:layout>
                </c:ext>
                <c:ext xmlns:c16="http://schemas.microsoft.com/office/drawing/2014/chart" uri="{C3380CC4-5D6E-409C-BE32-E72D297353CC}">
                  <c16:uniqueId val="{0000001D-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Sheet1!$Q$2</c:f>
              <c:numCache>
                <c:formatCode>General</c:formatCode>
                <c:ptCount val="1"/>
                <c:pt idx="0">
                  <c:v>71</c:v>
                </c:pt>
              </c:numCache>
            </c:numRef>
          </c:val>
          <c:extLst>
            <c:ext xmlns:c16="http://schemas.microsoft.com/office/drawing/2014/chart" uri="{C3380CC4-5D6E-409C-BE32-E72D297353CC}">
              <c16:uniqueId val="{00000016-DD78-4AB7-9653-60B7C04720A0}"/>
            </c:ext>
          </c:extLst>
        </c:ser>
        <c:ser>
          <c:idx val="15"/>
          <c:order val="15"/>
          <c:tx>
            <c:strRef>
              <c:f>Sheet1!$R$1</c:f>
              <c:strCache>
                <c:ptCount val="1"/>
                <c:pt idx="0">
                  <c:v>None</c:v>
                </c:pt>
              </c:strCache>
            </c:strRef>
          </c:tx>
          <c:spPr>
            <a:solidFill>
              <a:schemeClr val="accent4">
                <a:lumMod val="80000"/>
                <a:lumOff val="20000"/>
              </a:schemeClr>
            </a:solidFill>
            <a:ln>
              <a:noFill/>
            </a:ln>
            <a:effectLst/>
          </c:spPr>
          <c:invertIfNegative val="0"/>
          <c:dLbls>
            <c:dLbl>
              <c:idx val="0"/>
              <c:layout>
                <c:manualLayout>
                  <c:x val="0"/>
                  <c:y val="6.6994402254517763E-2"/>
                </c:manualLayout>
              </c:layout>
              <c:dLblPos val="out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Sheet1!$R$2</c:f>
              <c:numCache>
                <c:formatCode>General</c:formatCode>
                <c:ptCount val="1"/>
                <c:pt idx="0">
                  <c:v>2</c:v>
                </c:pt>
              </c:numCache>
            </c:numRef>
          </c:val>
          <c:extLst>
            <c:ext xmlns:c16="http://schemas.microsoft.com/office/drawing/2014/chart" uri="{C3380CC4-5D6E-409C-BE32-E72D297353CC}">
              <c16:uniqueId val="{00000017-DD78-4AB7-9653-60B7C04720A0}"/>
            </c:ext>
          </c:extLst>
        </c:ser>
        <c:ser>
          <c:idx val="16"/>
          <c:order val="16"/>
          <c:tx>
            <c:strRef>
              <c:f>Sheet1!$S$1</c:f>
              <c:strCache>
                <c:ptCount val="1"/>
                <c:pt idx="0">
                  <c:v>Other</c:v>
                </c:pt>
              </c:strCache>
            </c:strRef>
          </c:tx>
          <c:spPr>
            <a:solidFill>
              <a:schemeClr val="accent5">
                <a:lumMod val="80000"/>
                <a:lumOff val="20000"/>
              </a:schemeClr>
            </a:solidFill>
            <a:ln>
              <a:noFill/>
            </a:ln>
            <a:effectLst/>
          </c:spPr>
          <c:invertIfNegative val="0"/>
          <c:dLbls>
            <c:dLbl>
              <c:idx val="0"/>
              <c:layout>
                <c:manualLayout>
                  <c:x val="2.5252525252525255E-3"/>
                  <c:y val="0.20098320676355358"/>
                </c:manualLayout>
              </c:layout>
              <c:dLblPos val="out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DD78-4AB7-9653-60B7C04720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Sheet1!$S$2</c:f>
              <c:numCache>
                <c:formatCode>General</c:formatCode>
                <c:ptCount val="1"/>
                <c:pt idx="0">
                  <c:v>16</c:v>
                </c:pt>
              </c:numCache>
            </c:numRef>
          </c:val>
          <c:extLst>
            <c:ext xmlns:c16="http://schemas.microsoft.com/office/drawing/2014/chart" uri="{C3380CC4-5D6E-409C-BE32-E72D297353CC}">
              <c16:uniqueId val="{00000018-DD78-4AB7-9653-60B7C04720A0}"/>
            </c:ext>
          </c:extLst>
        </c:ser>
        <c:dLbls>
          <c:dLblPos val="outEnd"/>
          <c:showLegendKey val="0"/>
          <c:showVal val="1"/>
          <c:showCatName val="0"/>
          <c:showSerName val="0"/>
          <c:showPercent val="0"/>
          <c:showBubbleSize val="0"/>
        </c:dLbls>
        <c:gapWidth val="219"/>
        <c:overlap val="-27"/>
        <c:axId val="800098992"/>
        <c:axId val="800092432"/>
      </c:barChart>
      <c:catAx>
        <c:axId val="80009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092432"/>
        <c:crosses val="autoZero"/>
        <c:auto val="1"/>
        <c:lblAlgn val="ctr"/>
        <c:lblOffset val="100"/>
        <c:noMultiLvlLbl val="0"/>
      </c:catAx>
      <c:valAx>
        <c:axId val="80009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098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0.65217</cdr:x>
      <cdr:y>0.19098</cdr:y>
    </cdr:from>
    <cdr:to>
      <cdr:x>0.75422</cdr:x>
      <cdr:y>0.42689</cdr:y>
    </cdr:to>
    <cdr:pic>
      <cdr:nvPicPr>
        <cdr:cNvPr id="3" name="Graphic 2" descr="Cycling with solid fill">
          <a:extLst xmlns:a="http://schemas.openxmlformats.org/drawingml/2006/main">
            <a:ext uri="{FF2B5EF4-FFF2-40B4-BE49-F238E27FC236}">
              <a16:creationId xmlns:a16="http://schemas.microsoft.com/office/drawing/2014/main" id="{29AAD334-0AE4-412A-88F7-A27F1A820FF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xmlns="" r:embed="rId2"/>
            </a:ext>
          </a:extLst>
        </a:blip>
        <a:stretch xmlns:a="http://schemas.openxmlformats.org/drawingml/2006/main">
          <a:fillRect/>
        </a:stretch>
      </cdr:blipFill>
      <cdr:spPr>
        <a:xfrm xmlns:a="http://schemas.openxmlformats.org/drawingml/2006/main">
          <a:off x="6559750" y="831031"/>
          <a:ext cx="1026459" cy="1026524"/>
        </a:xfrm>
        <a:prstGeom xmlns:a="http://schemas.openxmlformats.org/drawingml/2006/main" prst="rect">
          <a:avLst/>
        </a:prstGeom>
      </cdr:spPr>
    </cdr:pic>
  </cdr:relSizeAnchor>
  <cdr:relSizeAnchor xmlns:cdr="http://schemas.openxmlformats.org/drawingml/2006/chartDrawing">
    <cdr:from>
      <cdr:x>0.71484</cdr:x>
      <cdr:y>0.5116</cdr:y>
    </cdr:from>
    <cdr:to>
      <cdr:x>0.80575</cdr:x>
      <cdr:y>0.72175</cdr:y>
    </cdr:to>
    <cdr:pic>
      <cdr:nvPicPr>
        <cdr:cNvPr id="5" name="Graphic 4" descr="Walk with solid fill">
          <a:extLst xmlns:a="http://schemas.openxmlformats.org/drawingml/2006/main">
            <a:ext uri="{FF2B5EF4-FFF2-40B4-BE49-F238E27FC236}">
              <a16:creationId xmlns:a16="http://schemas.microsoft.com/office/drawing/2014/main" id="{E0ABBBDC-CEA2-4083-B9AE-8AAD38D6142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asvg="http://schemas.microsoft.com/office/drawing/2016/SVG/main" xmlns="" r:embed="rId4"/>
            </a:ext>
          </a:extLst>
        </a:blip>
        <a:stretch xmlns:a="http://schemas.openxmlformats.org/drawingml/2006/main">
          <a:fillRect/>
        </a:stretch>
      </cdr:blipFill>
      <cdr:spPr>
        <a:xfrm xmlns:a="http://schemas.openxmlformats.org/drawingml/2006/main">
          <a:off x="7190160" y="2226141"/>
          <a:ext cx="914409" cy="914434"/>
        </a:xfrm>
        <a:prstGeom xmlns:a="http://schemas.openxmlformats.org/drawingml/2006/main" prst="rect">
          <a:avLst/>
        </a:prstGeom>
      </cdr:spPr>
    </cdr:pic>
  </cdr:relSizeAnchor>
  <cdr:relSizeAnchor xmlns:cdr="http://schemas.openxmlformats.org/drawingml/2006/chartDrawing">
    <cdr:from>
      <cdr:x>0.64681</cdr:x>
      <cdr:y>0.60423</cdr:y>
    </cdr:from>
    <cdr:to>
      <cdr:x>0.73772</cdr:x>
      <cdr:y>0.81437</cdr:y>
    </cdr:to>
    <cdr:pic>
      <cdr:nvPicPr>
        <cdr:cNvPr id="7" name="Graphic 6" descr="Wheelchair with solid fill">
          <a:extLst xmlns:a="http://schemas.openxmlformats.org/drawingml/2006/main">
            <a:ext uri="{FF2B5EF4-FFF2-40B4-BE49-F238E27FC236}">
              <a16:creationId xmlns:a16="http://schemas.microsoft.com/office/drawing/2014/main" id="{85419640-3DDD-4291-A759-8B08898BA80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96DAC541-7B7A-43D3-8B79-37D633B846F1}">
              <asvg:svgBlip xmlns:asvg="http://schemas.microsoft.com/office/drawing/2016/SVG/main" xmlns="" r:embed="rId6"/>
            </a:ext>
          </a:extLst>
        </a:blip>
        <a:stretch xmlns:a="http://schemas.openxmlformats.org/drawingml/2006/main">
          <a:fillRect/>
        </a:stretch>
      </cdr:blipFill>
      <cdr:spPr>
        <a:xfrm xmlns:a="http://schemas.openxmlformats.org/drawingml/2006/main">
          <a:off x="6505916" y="2629192"/>
          <a:ext cx="914409" cy="914390"/>
        </a:xfrm>
        <a:prstGeom xmlns:a="http://schemas.openxmlformats.org/drawingml/2006/main" prst="rect">
          <a:avLst/>
        </a:prstGeom>
      </cdr:spPr>
    </cdr:pic>
  </cdr:relSizeAnchor>
  <cdr:relSizeAnchor xmlns:cdr="http://schemas.openxmlformats.org/drawingml/2006/chartDrawing">
    <cdr:from>
      <cdr:x>0.45152</cdr:x>
      <cdr:y>0.33889</cdr:y>
    </cdr:from>
    <cdr:to>
      <cdr:x>0.56621</cdr:x>
      <cdr:y>0.60401</cdr:y>
    </cdr:to>
    <cdr:pic>
      <cdr:nvPicPr>
        <cdr:cNvPr id="9" name="Graphic 8" descr="Bus with solid fill">
          <a:extLst xmlns:a="http://schemas.openxmlformats.org/drawingml/2006/main">
            <a:ext uri="{FF2B5EF4-FFF2-40B4-BE49-F238E27FC236}">
              <a16:creationId xmlns:a16="http://schemas.microsoft.com/office/drawing/2014/main" id="{384153F5-9B87-422D-9F33-8BC8037C8A0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extLst>
            <a:ext uri="{96DAC541-7B7A-43D3-8B79-37D633B846F1}">
              <asvg:svgBlip xmlns:asvg="http://schemas.microsoft.com/office/drawing/2016/SVG/main" xmlns="" r:embed="rId8"/>
            </a:ext>
          </a:extLst>
        </a:blip>
        <a:stretch xmlns:a="http://schemas.openxmlformats.org/drawingml/2006/main">
          <a:fillRect/>
        </a:stretch>
      </cdr:blipFill>
      <cdr:spPr>
        <a:xfrm xmlns:a="http://schemas.openxmlformats.org/drawingml/2006/main">
          <a:off x="4541520" y="1474637"/>
          <a:ext cx="1153598" cy="1153626"/>
        </a:xfrm>
        <a:prstGeom xmlns:a="http://schemas.openxmlformats.org/drawingml/2006/main" prst="rect">
          <a:avLst/>
        </a:prstGeom>
      </cdr:spPr>
    </cdr:pic>
  </cdr:relSizeAnchor>
  <cdr:relSizeAnchor xmlns:cdr="http://schemas.openxmlformats.org/drawingml/2006/chartDrawing">
    <cdr:from>
      <cdr:x>0.53646</cdr:x>
      <cdr:y>0.10479</cdr:y>
    </cdr:from>
    <cdr:to>
      <cdr:x>0.62737</cdr:x>
      <cdr:y>0.31493</cdr:y>
    </cdr:to>
    <cdr:pic>
      <cdr:nvPicPr>
        <cdr:cNvPr id="11" name="Graphic 10" descr="Car with solid fill">
          <a:extLst xmlns:a="http://schemas.openxmlformats.org/drawingml/2006/main">
            <a:ext uri="{FF2B5EF4-FFF2-40B4-BE49-F238E27FC236}">
              <a16:creationId xmlns:a16="http://schemas.microsoft.com/office/drawing/2014/main" id="{EC4029F9-D20C-4675-924F-FAEB796220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extLst>
            <a:ext uri="{96DAC541-7B7A-43D3-8B79-37D633B846F1}">
              <asvg:svgBlip xmlns:asvg="http://schemas.microsoft.com/office/drawing/2016/SVG/main" xmlns="" r:embed="rId10"/>
            </a:ext>
          </a:extLst>
        </a:blip>
        <a:stretch xmlns:a="http://schemas.openxmlformats.org/drawingml/2006/main">
          <a:fillRect/>
        </a:stretch>
      </cdr:blipFill>
      <cdr:spPr>
        <a:xfrm xmlns:a="http://schemas.openxmlformats.org/drawingml/2006/main">
          <a:off x="5395950" y="455990"/>
          <a:ext cx="914409" cy="914390"/>
        </a:xfrm>
        <a:prstGeom xmlns:a="http://schemas.openxmlformats.org/drawingml/2006/main" prst="rect">
          <a:avLst/>
        </a:prstGeom>
      </cdr:spPr>
    </cdr:pic>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22:39:26.2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6326 1,'-510'15,"-105"-4,521-11,64 1,0 2,-45 10,24-4,19-1,0 0,-37 16,-24 6,52-19,-202 62,218-63,0 1,1 1,1 1,0 1,1 1,0 1,-26 25,20-14,16-17,0 1,1 0,0 1,1 0,0 0,1 1,0 1,1 0,1 0,0 0,-6 18,-11 36,18-54,0 1,1 0,0 0,2 0,-4 23,3 45,10 126,-1-165,2-1,3 0,1 0,18 45,-26-81,11 26,-2 0,-1 0,-1 1,9 67,-18-94,0 0,-1-1,1 1,-2 0,1 0,-1 0,0 0,0-1,-1 1,0 0,0-1,0 1,-1-1,0 0,0 0,-1 0,0 0,0-1,0 1,-1-1,1 0,-1-1,-1 1,1-1,0 0,-1 0,0 0,-10 4,-27 12,-60 19,56-22,20-10,0-2,0 0,0-2,-1-1,1-2,-47-4,3 2,-1215 1,1273 3,-1 0,1 1,0 0,0 1,0 0,0 1,1 1,-1 0,2 1,-22 15,14-10,0-1,-1-1,-24 10,17-11,0 1,0 2,1 1,0 0,1 2,-25 20,40-27,1 0,0 1,0 0,1 1,0-1,1 2,0-1,1 1,0 0,0 0,1 1,1-1,0 1,0 0,1 1,-2 21,2 302,6-166,-3 330,-1-486,0-1,-2 0,1 0,-1 0,-1 0,-1 0,0 0,0-1,-1 0,-12 18,-1-1,-2-2,0 0,-26 23,2-10,-1-2,-3-1,-71 40,93-60,-39 20,-76 30,107-51,-25 13,2 2,1 3,2 3,-77 65,103-75,3 2,-32 42,36-42,-9 10,1 1,2 2,-34 70,47-84,0-1,-37 49,30-47,-30 54,18-22,-14 29,19-27,12-29,-13 42,26-63,1-1,0 1,0 0,2 1,0-1,0 0,2 16,0-25,-1 1,2-1,-1 1,0-1,1 0,0 0,0 1,0-1,0-1,1 1,0 0,-1 0,1-1,1 0,-1 0,0 0,1 0,3 3,9 4,0 0,1-2,18 8,-15-7,142 66,315 99,-240-131,-103-23,-119-17,0-1,-1-1,1 0,0-1,0 0,-1-1,1-1,0-1,-1 0,0 0,1-2,-1 0,25-13,-21 10,1 1,0 1,0 0,0 1,1 1,-1 1,1 1,0 1,0 0,0 2,-1 0,1 1,0 1,-1 1,1 1,-1 0,0 1,-1 2,0 0,0 0,0 2,26 19,208 160,-168-106,-75-73,0 0,0 1,-1 0,-1 0,0 1,0 0,7 21,4 5,16 26,2-2,58 75,-75-112,2-1,1 0,1-2,0-1,2 0,1-2,46 27,-11-5,-48-30,0-2,28 16,22 8,-1 2,-1 3,83 70,202 180,-198-183,-97-71,-41-26,-1-1,0 1,-1 1,0-1,0 1,-1 1,10 15,36 78,-44-83,-3-4,-1-1,-1 1,0 0,-1 0,-1 0,1 25,-2-18,2 1,6 26,-2-20,2 0,1 0,20 39,-25-60,1 1,0-1,0 1,1-2,0 1,0-1,1 0,0-1,1 0,0 0,0-1,0 0,13 6,203 102,-193-93,-1 1,-1 2,29 30,-32-28,1-1,1-2,45 28,-62-43,-1 1,1 1,-1 0,-1 0,0 1,12 18,19 19,109 87,7 7,-135-117,-2 2,0 1,23 46,-3-6,199 297,-133-226,-69-94,49 49,-53-60,265 249,-252-250,2-2,1-2,1-2,77 29,-102-45,56 23,1-3,128 29,-193-57,0 0,0-1,0-1,0-1,0-1,0 0,0-1,0 0,0-2,0 0,-1-1,0 0,0-2,0 0,-1 0,0-2,-1 0,17-13,-3-1,-1-2,-1 0,40-52,-6 6,-46 56,0 1,1 1,1 0,0 1,1 1,0 1,0 0,1 1,0 1,1 0,35-8,17-7,-50 14,1 2,0 1,1 0,0 2,41-3,-1 8,1 2,73 15,121 37,-150-30,430 98,-527-120,-1-1,0 0,0 0,0-1,17 1,-24-2,-1-1,1 1,-1-1,0 1,1-1,-1 0,1 1,-1-1,0-1,0 1,0 0,1 0,-1-1,0 1,-1-1,1 0,0 1,0-1,-1 0,1 0,-1 0,1-1,0-2,5-10,-1-1,-1 0,0-1,4-29,-7 31,0 1,1-1,1 1,1 0,0 0,1 1,9-17,18-19,-24 39,0-2,-1 1,-1-1,0 0,0-1,-1 1,-1-1,0-1,-1 1,0-1,-1 1,2-16,-4 3,-1 1,-1-1,-1 1,-2-1,0 1,-9-28,-56-252,44 178,16 61,2-1,3 1,6-79,-1 43,0 90,0 0,1 0,0 1,1-1,0 1,1-1,0 1,1 0,0 1,9-13,4-5,1 1,32-33,-47 55,1 1,0 0,0 0,0 0,1 1,-1 0,1 0,0 0,0 1,0 0,0 0,0 0,0 1,12-1,8 0,1 2,34 3,-14-1,-33-1,1 0,-1 1,1 0,-1 2,0-1,0 2,0 0,20 10,0 5,59 45,-81-56,55 36,134 67,-119-69,-38-20,-20-8,0-1,2-2,-1 0,2-2,-1-1,1-1,49 8,-64-15,-1 0,1-1,-1-1,1 0,-1-1,1 0,-1-1,0 0,0 0,17-9,-9 2,-1-1,-1 0,0-2,30-27,8-6,1 3,2 2,123-64,-156 94,1 0,0 2,1 1,29-5,20-6,33-23,-46 15,266-83,-283 102,1 2,0 2,0 2,71 6,-15-1,-14-3,45-1,215 27,-163-5,-112-15,-1 3,77 19,-108-19,1-1,44 1,26 3,-30 2,1-3,1-5,130-5,-193-4,0-1,0-1,-1 0,1-2,33-15,101-60,-57 28,17-13,-3-5,161-135,-243 183,-10 5,1-1,-2-2,-1 0,-1-1,0 0,-2-2,16-32,-16 32,1 1,24-27,-24 33,-2-2,0 0,24-43,-1-35,-26 63,21-42,-18 52,1 2,1 0,1 0,1 2,0 0,2 2,1 0,39-26,-44 34,1 2,0 0,1 1,0 1,26-6,101-17,-7 4,66-9,0 4,-100 13,-80 16,0 1,0 1,0 1,0 1,0 1,-1 1,1 1,-1 2,0 0,33 16,-44-19,1 0,0-1,-1-1,1 0,0-1,0 0,0-1,0-1,0 0,0-1,0 0,24-8,-17 3,0 0,-1-1,0-1,-1-1,0-1,-1 0,29-24,-24 15,-2 0,37-46,-49 57,0 1,0 0,1 1,-1 0,2 1,-1 0,1 0,0 1,0 1,0 0,16-4,17-8,-26 9,13-5,-1-1,0-2,53-34,-71 43,0 0,0 1,0 0,1 1,-1 0,24-3,5-2,-4-1,-1-3,0 0,0-3,46-27,-76 40,0 0,0 1,0 0,1 0,-1 1,0-1,1 1,-1 1,1-1,-1 1,1 0,-1 1,1 0,-1 0,1 0,-1 1,0-1,1 2,-1-1,0 1,0-1,-1 2,1-1,7 7,13 9,-1 1,-1 1,34 39,-54-56,31 35,0 2,-3 0,-2 2,-1 2,28 59,-47-80,2 0,0-1,2-1,0 0,1-1,2 0,0-1,1-1,0-1,2-1,0 0,30 17,-43-30,-1 0,0 1,0-1,0 1,0 1,-1-1,1 1,-1 0,-1 0,1 0,-1 1,0-1,-1 1,0 0,0 0,3 10,-2 3,0-1,-1 1,-2 0,0 40,-1-44,2 0,0 1,0-1,2-1,0 1,1 0,0-1,1 0,1 0,1-1,0 0,0 0,1 0,1-1,16 16,18 15,3-1,86 61,-56-46,-4 0,2-4,163 88,33 0,-240-127,60 18,8 5,33 14,-112-43,-2-3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22:40:02.2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2796,'16'-1,"-1"-1,0-1,0 0,0 0,0-2,0 0,23-12,7-6,41-29,127-62,-176 89,-1-2,-2-1,34-35,-3-5,-42 41,1 2,1 1,51-39,125-82,-148 98,-39 33,1 1,1 0,29-18,22-8,122-92,-68 48,-86 62,-1-2,53-46,-70 54,0 1,23-13,-22 15,-1 0,26-24,-22 13,32-47,-42 53,0 1,2 0,0 0,1 2,0-1,26-18,17-6,-24 14,1 3,1 0,1 3,41-17,-35 19,-1-2,69-43,-90 52,0 0,1 2,0 0,37-8,-35 10,0-1,0-1,40-19,-42 17,1 0,0 2,1 0,29-5,30-10,-68 16,0 0,-1 0,0-2,0 0,-1 0,15-15,18-13,-31 26,1 1,-1 1,2 0,-1 1,1 1,0 1,1 0,-1 1,1 0,0 2,1 0,-1 0,27 1,1505 5,-1505-1,51 9,36 2,861-11,-482-5,-475 2,53-10,19-2,-68 13,0-3,0-1,0-2,47-13,-12-3,176-62,15-13,-251 92,0-1,-1-1,19-11,-20 11,1 0,0 0,0 1,16-4,41-11,-37 10,-1 2,1 1,64-6,-54 10,-1-2,50-14,22-3,-58 11,22-2,-51 11,0 0,0-2,-1-1,0-2,0 0,44-21,-39 16,61-15,-66 21,0-1,0-1,47-24,-56 24,-3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20:42:53.7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9686 9388,'-35'1,"0"1,1 2,-1 2,1 1,0 2,1 1,0 1,1 2,0 2,1 0,1 2,-31 23,-21 14,-1-5,-3-3,-136 53,89-46,70-26,-1-3,-81 20,32-21,-1-4,0-5,-216-2,268-19,1-3,0-2,1-3,-60-24,-116-28,159 55,-84-2,73 8,9-10,61 11,-1 1,1 1,-1 0,-19 0,33 3,1 1,-1-1,1 1,-1-1,1 1,-1 1,1-1,-1 1,1-1,0 1,0 0,0 1,0-1,0 1,0 0,1 0,-1 0,1 0,0 0,-5 8,-3 8,0 1,2 0,1 0,0 0,2 1,0 1,-4 31,3-17,-17 49,22-80,0 1,-1-1,1 0,-1 0,0 0,0 0,-1 0,0-1,0 0,0 1,0-2,0 1,-1 0,0-1,-8 5,9-6,0-1,0 1,0-1,1 0,-2 0,1-1,0 1,0-1,0 0,0 0,0 0,0 0,0-1,0 0,0 0,0 0,0 0,0 0,0-1,1 0,-1 0,-4-3,-12-10,0 0,1-1,1-1,0-1,-25-34,-65-113,28 41,-154-219,197 282,-48-104,54 98,-63-98,49 99,-3 2,-3 2,-2 3,-3 2,-97-76,113 106,-1 2,-2 2,-85-33,59 27,38 14,-54-37,31 18,-46-25,10 7,-88-67,137 84,1-1,1-2,3-2,-56-77,-97-191,40 60,120 207,-2 1,-2 2,-1 1,-2 2,-1 1,-2 2,-1 2,-2 2,0 1,-68-31,37 30,51 21,1-1,-33-17,-81-50,60 36,2-3,-114-87,88 43,-142-110,203 169,2-3,1-1,1-1,1-2,3-1,0-2,3 0,-30-54,29 44,12 23,2-1,0 0,-14-41,6-2,-37-100,56 163,0 0,0 0,-1 0,1 0,-1 1,0-1,-1 1,1 0,-1 0,1 0,-1 1,0 0,0 0,-1 0,1 0,-1 1,1 0,-1 0,0 1,0 0,-10-2,-14 0,1 2,-1 1,-37 4,15-1,-69-3,-67 5,158-1,-45 12,48-9,0-1,-34 3,-36-4,-154-10,235 2,0 0,0-1,1-1,-1 0,1-1,0-1,1 0,0-1,-22-15,14 6,1 0,1-1,1-1,0 0,-15-23,23 25,0 0,1 0,1-1,0-1,2 0,0 0,1 0,-6-33,8 21,0-1,2 0,2 0,5-54,-3 77,0-1,1 1,0 0,0 0,1 1,0-1,1 1,0 0,0 0,0 0,1 1,0 0,9-8,10-8,2 1,34-23,342-193,-402 237,24-14,0-1,-2-1,37-34,59-71,-93 93,28-40,-38 47,29-33,6 9,1 2,3 3,66-39,25-18,-125 82,-1-1,-1-1,-1 0,0-2,-2 0,0-1,-1 0,-1-1,-1-1,-1 0,13-38,-9 22,-3-1,15-70,-12 31,-6 33,7-87,5-60,0 0,-20 155,12-62,-11 84,1 0,1 1,0 0,1 0,1 0,12-20,109-175,-99 168,53-62,-70 92,-1 0,2 1,0 1,0 0,1 0,0 2,1-1,-1 2,2 0,-1 1,1 0,0 1,0 1,24-3,20 1,1 2,99 6,-66 0,744-1,-824-1,0 0,0-1,0-1,0 0,-1-1,1-1,-1 0,1 0,-1-2,-1 1,1-2,-1 1,0-2,0 0,-1 0,15-16,253-248,-262 252,-1 0,17-28,-18 24,33-38,-11 17,-2-1,54-99,-81 132,91-183,-90 175,0 1,-2-1,-1-1,0 0,-2 1,0-1,1-37,-2 24,1 4,15-60,-16 79,1 0,1 0,-1 0,2 1,0-1,0 1,13-16,-5 13,0-1,2 2,0 0,0 1,1 0,0 2,1 0,0 1,1 0,0 2,0 0,1 2,25-5,16 0,1 4,0 2,64 4,560 2,-421-2,2-22,-32 1,-192 16,0-2,0-2,-1-1,69-28,-97 34,22-11,-8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05511-67F3-1B45-8B96-DC3D2B2D1350}"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2667F-B425-794C-AF8B-AE07B60D8070}" type="slidenum">
              <a:rPr lang="en-US" smtClean="0"/>
              <a:t>‹#›</a:t>
            </a:fld>
            <a:endParaRPr lang="en-US"/>
          </a:p>
        </p:txBody>
      </p:sp>
    </p:spTree>
    <p:extLst>
      <p:ext uri="{BB962C8B-B14F-4D97-AF65-F5344CB8AC3E}">
        <p14:creationId xmlns:p14="http://schemas.microsoft.com/office/powerpoint/2010/main" val="424057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what we’ve heard so far, we will continue collecting comments and community input</a:t>
            </a:r>
          </a:p>
          <a:p>
            <a:r>
              <a:rPr lang="en-US" dirty="0"/>
              <a:t>“other” includes Old Goucher, Madison Park, Midtown, Downtown, Union Square, Fells Point, Waverly, Canton, Ashburton, Fulton Ave, and Medfield, and groups including Rawlings Conservatory, MD Zoo and running/bicycling clubs</a:t>
            </a:r>
          </a:p>
        </p:txBody>
      </p:sp>
      <p:sp>
        <p:nvSpPr>
          <p:cNvPr id="4" name="Slide Number Placeholder 3"/>
          <p:cNvSpPr>
            <a:spLocks noGrp="1"/>
          </p:cNvSpPr>
          <p:nvPr>
            <p:ph type="sldNum" sz="quarter" idx="5"/>
          </p:nvPr>
        </p:nvSpPr>
        <p:spPr/>
        <p:txBody>
          <a:bodyPr/>
          <a:lstStyle/>
          <a:p>
            <a:fld id="{E2D2667F-B425-794C-AF8B-AE07B60D8070}" type="slidenum">
              <a:rPr lang="en-US" smtClean="0"/>
              <a:t>1</a:t>
            </a:fld>
            <a:endParaRPr lang="en-US"/>
          </a:p>
        </p:txBody>
      </p:sp>
    </p:spTree>
    <p:extLst>
      <p:ext uri="{BB962C8B-B14F-4D97-AF65-F5344CB8AC3E}">
        <p14:creationId xmlns:p14="http://schemas.microsoft.com/office/powerpoint/2010/main" val="198116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answers:</a:t>
            </a:r>
          </a:p>
          <a:p>
            <a:r>
              <a:rPr lang="en-US" dirty="0"/>
              <a:t>28</a:t>
            </a:r>
            <a:r>
              <a:rPr lang="en-US" baseline="30000" dirty="0"/>
              <a:t>th</a:t>
            </a:r>
            <a:r>
              <a:rPr lang="en-US" dirty="0"/>
              <a:t> and 29</a:t>
            </a:r>
            <a:r>
              <a:rPr lang="en-US" baseline="30000" dirty="0"/>
              <a:t>th</a:t>
            </a:r>
            <a:r>
              <a:rPr lang="en-US" dirty="0"/>
              <a:t> Streets an I-83</a:t>
            </a:r>
          </a:p>
          <a:p>
            <a:r>
              <a:rPr lang="en-US" dirty="0"/>
              <a:t>Eutaw Place</a:t>
            </a:r>
          </a:p>
          <a:p>
            <a:r>
              <a:rPr lang="en-US" dirty="0"/>
              <a:t>Madison</a:t>
            </a:r>
          </a:p>
          <a:p>
            <a:r>
              <a:rPr lang="en-US" dirty="0"/>
              <a:t>Linden</a:t>
            </a:r>
          </a:p>
          <a:p>
            <a:r>
              <a:rPr lang="en-US" dirty="0"/>
              <a:t>Auchentoroly Terrace</a:t>
            </a:r>
          </a:p>
          <a:p>
            <a:r>
              <a:rPr lang="en-US" dirty="0"/>
              <a:t>Keswick</a:t>
            </a:r>
          </a:p>
          <a:p>
            <a:r>
              <a:rPr lang="en-US" dirty="0"/>
              <a:t>Wyman Park Drive</a:t>
            </a:r>
          </a:p>
          <a:p>
            <a:r>
              <a:rPr lang="en-US" dirty="0"/>
              <a:t>Lakeview Ave</a:t>
            </a:r>
          </a:p>
          <a:p>
            <a:r>
              <a:rPr lang="en-US" dirty="0"/>
              <a:t>Fulton Ave</a:t>
            </a:r>
          </a:p>
          <a:p>
            <a:r>
              <a:rPr lang="en-US" dirty="0"/>
              <a:t>Brookfield Ave</a:t>
            </a:r>
          </a:p>
          <a:p>
            <a:endParaRPr lang="en-US" dirty="0"/>
          </a:p>
          <a:p>
            <a:r>
              <a:rPr lang="en-US" dirty="0"/>
              <a:t>Others that were mentioned with 1-2 entries included Union Ave, Reisterstown Road, Park Ave, McCulloh St, Druid Hill Ave, Cloverdale, Sisson St, Keswick Road.</a:t>
            </a:r>
          </a:p>
          <a:p>
            <a:r>
              <a:rPr lang="en-US" dirty="0"/>
              <a:t>The Big Jump and Jones Falls (E Coast Greenway) were referenced several times</a:t>
            </a:r>
          </a:p>
          <a:p>
            <a:endParaRPr lang="en-US" dirty="0"/>
          </a:p>
        </p:txBody>
      </p:sp>
      <p:sp>
        <p:nvSpPr>
          <p:cNvPr id="4" name="Slide Number Placeholder 3"/>
          <p:cNvSpPr>
            <a:spLocks noGrp="1"/>
          </p:cNvSpPr>
          <p:nvPr>
            <p:ph type="sldNum" sz="quarter" idx="5"/>
          </p:nvPr>
        </p:nvSpPr>
        <p:spPr/>
        <p:txBody>
          <a:bodyPr/>
          <a:lstStyle/>
          <a:p>
            <a:fld id="{E2D2667F-B425-794C-AF8B-AE07B60D8070}" type="slidenum">
              <a:rPr lang="en-US" smtClean="0"/>
              <a:t>2</a:t>
            </a:fld>
            <a:endParaRPr lang="en-US"/>
          </a:p>
        </p:txBody>
      </p:sp>
    </p:spTree>
    <p:extLst>
      <p:ext uri="{BB962C8B-B14F-4D97-AF65-F5344CB8AC3E}">
        <p14:creationId xmlns:p14="http://schemas.microsoft.com/office/powerpoint/2010/main" val="244194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Pedestrian / assisted mobility – 87</a:t>
            </a:r>
          </a:p>
          <a:p>
            <a:r>
              <a:rPr lang="en-US" dirty="0"/>
              <a:t>Bicycle – 85</a:t>
            </a:r>
          </a:p>
          <a:p>
            <a:r>
              <a:rPr lang="en-US" dirty="0"/>
              <a:t>Public Transit – 67</a:t>
            </a:r>
          </a:p>
          <a:p>
            <a:r>
              <a:rPr lang="en-US" dirty="0"/>
              <a:t>Scooter - 53</a:t>
            </a:r>
          </a:p>
          <a:p>
            <a:r>
              <a:rPr lang="en-US" dirty="0"/>
              <a:t>Motor vehicles - 49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D2667F-B425-794C-AF8B-AE07B60D8070}" type="slidenum">
              <a:rPr lang="en-US" smtClean="0"/>
              <a:t>3</a:t>
            </a:fld>
            <a:endParaRPr lang="en-US"/>
          </a:p>
        </p:txBody>
      </p:sp>
    </p:spTree>
    <p:extLst>
      <p:ext uri="{BB962C8B-B14F-4D97-AF65-F5344CB8AC3E}">
        <p14:creationId xmlns:p14="http://schemas.microsoft.com/office/powerpoint/2010/main" val="422573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Speeding cars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Safety / getting hit by a car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Crosswalks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lengthy wait time for pedestrians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time it takes to cross the road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functionality of push buttons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not enough crossing 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lighting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sidewalks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Motorists running red lights.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Traffic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D2667F-B425-794C-AF8B-AE07B60D8070}" type="slidenum">
              <a:rPr lang="en-US" smtClean="0"/>
              <a:t>4</a:t>
            </a:fld>
            <a:endParaRPr lang="en-US"/>
          </a:p>
        </p:txBody>
      </p:sp>
    </p:spTree>
    <p:extLst>
      <p:ext uri="{BB962C8B-B14F-4D97-AF65-F5344CB8AC3E}">
        <p14:creationId xmlns:p14="http://schemas.microsoft.com/office/powerpoint/2010/main" val="170020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 response for Jones Falls Trail, walking paths, no particular destination, and the lakeside loop is over 275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combined athletic fields, basketball courts , tennis courts had 56 responses</a:t>
            </a:r>
          </a:p>
          <a:p>
            <a:r>
              <a:rPr lang="en-US" dirty="0"/>
              <a:t>Rawlings Conservancy 50 </a:t>
            </a:r>
          </a:p>
          <a:p>
            <a:r>
              <a:rPr lang="en-US" dirty="0"/>
              <a:t>Picnic groves and pavilions 41</a:t>
            </a:r>
          </a:p>
          <a:p>
            <a:r>
              <a:rPr lang="en-US" dirty="0"/>
              <a:t>Maryland Zoo 37</a:t>
            </a:r>
          </a:p>
          <a:p>
            <a:r>
              <a:rPr lang="en-US" dirty="0"/>
              <a:t>Playgrounds 32</a:t>
            </a:r>
          </a:p>
          <a:p>
            <a:r>
              <a:rPr lang="en-US" dirty="0"/>
              <a:t>Other popular destinations were the swimming pool, Zen Garden, disc golf course</a:t>
            </a:r>
          </a:p>
          <a:p>
            <a:r>
              <a:rPr lang="en-US" dirty="0"/>
              <a:t>Notable “other” includes birdwatching,  Safety City, farmers market, and nature play space </a:t>
            </a:r>
          </a:p>
        </p:txBody>
      </p:sp>
      <p:sp>
        <p:nvSpPr>
          <p:cNvPr id="4" name="Slide Number Placeholder 3"/>
          <p:cNvSpPr>
            <a:spLocks noGrp="1"/>
          </p:cNvSpPr>
          <p:nvPr>
            <p:ph type="sldNum" sz="quarter" idx="5"/>
          </p:nvPr>
        </p:nvSpPr>
        <p:spPr/>
        <p:txBody>
          <a:bodyPr/>
          <a:lstStyle/>
          <a:p>
            <a:fld id="{E2D2667F-B425-794C-AF8B-AE07B60D8070}" type="slidenum">
              <a:rPr lang="en-US" smtClean="0"/>
              <a:t>5</a:t>
            </a:fld>
            <a:endParaRPr lang="en-US"/>
          </a:p>
        </p:txBody>
      </p:sp>
    </p:spTree>
    <p:extLst>
      <p:ext uri="{BB962C8B-B14F-4D97-AF65-F5344CB8AC3E}">
        <p14:creationId xmlns:p14="http://schemas.microsoft.com/office/powerpoint/2010/main" val="417691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Most mentioned answers:</a:t>
            </a:r>
          </a:p>
          <a:p>
            <a:r>
              <a:rPr lang="en-US" b="1" dirty="0"/>
              <a:t>Linden Avenue</a:t>
            </a:r>
          </a:p>
          <a:p>
            <a:r>
              <a:rPr lang="en-US" b="1" dirty="0"/>
              <a:t>Eutaw Place</a:t>
            </a:r>
          </a:p>
          <a:p>
            <a:r>
              <a:rPr lang="en-US" b="1" dirty="0"/>
              <a:t>28</a:t>
            </a:r>
            <a:r>
              <a:rPr lang="en-US" b="1" baseline="30000" dirty="0"/>
              <a:t>th</a:t>
            </a:r>
            <a:r>
              <a:rPr lang="en-US" b="1" dirty="0"/>
              <a:t> / 29</a:t>
            </a:r>
            <a:r>
              <a:rPr lang="en-US" b="1" baseline="30000" dirty="0"/>
              <a:t>th</a:t>
            </a:r>
            <a:r>
              <a:rPr lang="en-US" b="1" dirty="0"/>
              <a:t> / somewhere near I-83</a:t>
            </a:r>
          </a:p>
          <a:p>
            <a:pPr lvl="1"/>
            <a:r>
              <a:rPr lang="en-US" dirty="0"/>
              <a:t>Lakeview Avenue</a:t>
            </a:r>
          </a:p>
          <a:p>
            <a:pPr lvl="1"/>
            <a:r>
              <a:rPr lang="en-US" dirty="0"/>
              <a:t>Mt. Royal Terrace</a:t>
            </a:r>
          </a:p>
          <a:p>
            <a:pPr lvl="1"/>
            <a:r>
              <a:rPr lang="en-US" dirty="0"/>
              <a:t>Park Avenue</a:t>
            </a:r>
          </a:p>
          <a:p>
            <a:r>
              <a:rPr lang="en-US" dirty="0"/>
              <a:t>Callow Avenue</a:t>
            </a:r>
          </a:p>
          <a:p>
            <a:r>
              <a:rPr lang="en-US" dirty="0"/>
              <a:t>Brookfield Avenue</a:t>
            </a:r>
          </a:p>
          <a:p>
            <a:r>
              <a:rPr lang="en-US" dirty="0"/>
              <a:t>Liberty Heights Avenue</a:t>
            </a:r>
          </a:p>
          <a:p>
            <a:r>
              <a:rPr lang="en-US" dirty="0"/>
              <a:t>Auchentoroly Terrace </a:t>
            </a:r>
          </a:p>
          <a:p>
            <a:r>
              <a:rPr lang="en-US" dirty="0"/>
              <a:t>McCulloh Street</a:t>
            </a:r>
          </a:p>
          <a:p>
            <a:r>
              <a:rPr lang="en-US" dirty="0"/>
              <a:t>North Fulton Avenue</a:t>
            </a:r>
          </a:p>
          <a:p>
            <a:r>
              <a:rPr lang="en-US" dirty="0"/>
              <a:t>Union Avenue </a:t>
            </a:r>
          </a:p>
          <a:p>
            <a:r>
              <a:rPr lang="en-US" dirty="0"/>
              <a:t>Seneca Street</a:t>
            </a:r>
          </a:p>
          <a:p>
            <a:r>
              <a:rPr lang="en-US" dirty="0"/>
              <a:t>Restore the historic entrances to the park </a:t>
            </a:r>
          </a:p>
          <a:p>
            <a:endParaRPr lang="en-US" dirty="0"/>
          </a:p>
        </p:txBody>
      </p:sp>
      <p:sp>
        <p:nvSpPr>
          <p:cNvPr id="4" name="Slide Number Placeholder 3"/>
          <p:cNvSpPr>
            <a:spLocks noGrp="1"/>
          </p:cNvSpPr>
          <p:nvPr>
            <p:ph type="sldNum" sz="quarter" idx="5"/>
          </p:nvPr>
        </p:nvSpPr>
        <p:spPr/>
        <p:txBody>
          <a:bodyPr/>
          <a:lstStyle/>
          <a:p>
            <a:fld id="{E2D2667F-B425-794C-AF8B-AE07B60D8070}" type="slidenum">
              <a:rPr lang="en-US" smtClean="0"/>
              <a:t>6</a:t>
            </a:fld>
            <a:endParaRPr lang="en-US"/>
          </a:p>
        </p:txBody>
      </p:sp>
    </p:spTree>
    <p:extLst>
      <p:ext uri="{BB962C8B-B14F-4D97-AF65-F5344CB8AC3E}">
        <p14:creationId xmlns:p14="http://schemas.microsoft.com/office/powerpoint/2010/main" val="341810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130"/>
                </a:solidFill>
                <a:effectLst/>
                <a:latin typeface="Segoe UI Web (West European)"/>
              </a:rPr>
              <a:t>Acknowledge that we are asking people’s interest - not as designers but for general support</a:t>
            </a:r>
          </a:p>
          <a:p>
            <a:r>
              <a:rPr lang="en-US" dirty="0"/>
              <a:t>(There was a comment </a:t>
            </a:r>
            <a:r>
              <a:rPr lang="en-US" b="0" i="0" dirty="0">
                <a:solidFill>
                  <a:srgbClr val="323130"/>
                </a:solidFill>
                <a:effectLst/>
                <a:latin typeface="Segoe UI Web (West European)"/>
              </a:rPr>
              <a:t>"I don't think these are appropriate questions to ask people that aren't road design experts. Instead ask questions about values (reduced speeds, easier crossings, etc.)“</a:t>
            </a:r>
          </a:p>
          <a:p>
            <a:r>
              <a:rPr lang="en-US" b="0" i="0" dirty="0">
                <a:solidFill>
                  <a:srgbClr val="323130"/>
                </a:solidFill>
                <a:effectLst/>
                <a:latin typeface="Segoe UI Web (West European)"/>
              </a:rPr>
              <a:t>“other” comments included – </a:t>
            </a:r>
          </a:p>
          <a:p>
            <a:r>
              <a:rPr lang="en-US" b="0" i="0" dirty="0">
                <a:solidFill>
                  <a:srgbClr val="323130"/>
                </a:solidFill>
                <a:effectLst/>
                <a:latin typeface="Segoe UI Web (West European)"/>
              </a:rPr>
              <a:t>	get rid of the road and make it a bike/ped path</a:t>
            </a:r>
          </a:p>
          <a:p>
            <a:r>
              <a:rPr lang="en-US" b="0" i="0" dirty="0">
                <a:solidFill>
                  <a:srgbClr val="323130"/>
                </a:solidFill>
                <a:effectLst/>
                <a:latin typeface="Segoe UI Web (West European)"/>
              </a:rPr>
              <a:t>	tear down 83</a:t>
            </a:r>
          </a:p>
          <a:p>
            <a:r>
              <a:rPr lang="en-US" b="0" i="0" dirty="0">
                <a:solidFill>
                  <a:srgbClr val="323130"/>
                </a:solidFill>
                <a:effectLst/>
                <a:latin typeface="Segoe UI Web (West European)"/>
              </a:rPr>
              <a:t>	synchronized traffic lights</a:t>
            </a:r>
          </a:p>
          <a:p>
            <a:r>
              <a:rPr lang="en-US" b="0" i="0" dirty="0">
                <a:solidFill>
                  <a:srgbClr val="323130"/>
                </a:solidFill>
                <a:effectLst/>
                <a:latin typeface="Segoe UI Web (West European)"/>
              </a:rPr>
              <a:t>	large tree-lined median</a:t>
            </a:r>
          </a:p>
          <a:p>
            <a:r>
              <a:rPr lang="en-US" b="0" i="0" dirty="0">
                <a:solidFill>
                  <a:srgbClr val="323130"/>
                </a:solidFill>
                <a:effectLst/>
                <a:latin typeface="Segoe UI Web (West European)"/>
              </a:rPr>
              <a:t>	extend the Big Jump</a:t>
            </a:r>
          </a:p>
          <a:p>
            <a:r>
              <a:rPr lang="en-US" b="0" i="0" dirty="0">
                <a:solidFill>
                  <a:srgbClr val="323130"/>
                </a:solidFill>
                <a:effectLst/>
                <a:latin typeface="Segoe UI Web (West European)"/>
              </a:rPr>
              <a:t>	remove the Big jump</a:t>
            </a:r>
          </a:p>
          <a:p>
            <a:r>
              <a:rPr lang="en-US" b="0" i="0" dirty="0">
                <a:solidFill>
                  <a:srgbClr val="323130"/>
                </a:solidFill>
                <a:effectLst/>
                <a:latin typeface="Segoe UI Web (West European)"/>
              </a:rPr>
              <a:t>	more stop signs</a:t>
            </a:r>
          </a:p>
          <a:p>
            <a:r>
              <a:rPr lang="en-US" b="0" i="0" dirty="0">
                <a:solidFill>
                  <a:srgbClr val="323130"/>
                </a:solidFill>
                <a:effectLst/>
                <a:latin typeface="Segoe UI Web (West European)"/>
              </a:rPr>
              <a:t>	Don’t create barriers to existing alleys/neighborhood parking access</a:t>
            </a:r>
            <a:endParaRPr lang="en-US" dirty="0"/>
          </a:p>
        </p:txBody>
      </p:sp>
      <p:sp>
        <p:nvSpPr>
          <p:cNvPr id="4" name="Slide Number Placeholder 3"/>
          <p:cNvSpPr>
            <a:spLocks noGrp="1"/>
          </p:cNvSpPr>
          <p:nvPr>
            <p:ph type="sldNum" sz="quarter" idx="5"/>
          </p:nvPr>
        </p:nvSpPr>
        <p:spPr/>
        <p:txBody>
          <a:bodyPr/>
          <a:lstStyle/>
          <a:p>
            <a:fld id="{E2D2667F-B425-794C-AF8B-AE07B60D8070}" type="slidenum">
              <a:rPr lang="en-US" smtClean="0"/>
              <a:t>7</a:t>
            </a:fld>
            <a:endParaRPr lang="en-US"/>
          </a:p>
        </p:txBody>
      </p:sp>
    </p:spTree>
    <p:extLst>
      <p:ext uri="{BB962C8B-B14F-4D97-AF65-F5344CB8AC3E}">
        <p14:creationId xmlns:p14="http://schemas.microsoft.com/office/powerpoint/2010/main" val="251092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Although most comments have been in support of reducing lanes, slowing traffic and providing safer access to the park for pedestrians and bicyclists, there have been remarks about not increasing commute times for people both within and outside of the community.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Other comment topics include: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Functionality of the pedestrian push buttons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Lighting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Sightlines around curves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Motorists running red lights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Potholes and general maintenance, maintenance of the Big Jump barriers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Incorporating green infrastructure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sidewalks and access to the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D2667F-B425-794C-AF8B-AE07B60D8070}" type="slidenum">
              <a:rPr lang="en-US" smtClean="0"/>
              <a:t>8</a:t>
            </a:fld>
            <a:endParaRPr lang="en-US"/>
          </a:p>
        </p:txBody>
      </p:sp>
    </p:spTree>
    <p:extLst>
      <p:ext uri="{BB962C8B-B14F-4D97-AF65-F5344CB8AC3E}">
        <p14:creationId xmlns:p14="http://schemas.microsoft.com/office/powerpoint/2010/main" val="1542971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3215D5-8CC6-E24F-8BA7-B5694FDC2C35}"/>
              </a:ext>
            </a:extLst>
          </p:cNvPr>
          <p:cNvSpPr/>
          <p:nvPr userDrawn="1"/>
        </p:nvSpPr>
        <p:spPr>
          <a:xfrm>
            <a:off x="0" y="0"/>
            <a:ext cx="1218895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5999BCB-5928-B846-90C3-BA0F2E171575}"/>
              </a:ext>
              <a:ext uri="{C183D7F6-B498-43B3-948B-1728B52AA6E4}">
                <adec:decorative xmlns:adec="http://schemas.microsoft.com/office/drawing/2017/decorative" xmlns="" val="1"/>
              </a:ext>
            </a:extLst>
          </p:cNvPr>
          <p:cNvPicPr>
            <a:picLocks noChangeAspect="1"/>
          </p:cNvPicPr>
          <p:nvPr userDrawn="1"/>
        </p:nvPicPr>
        <p:blipFill>
          <a:blip r:embed="rId2">
            <a:alphaModFix amt="20000"/>
          </a:blip>
          <a:stretch>
            <a:fillRect/>
          </a:stretch>
        </p:blipFill>
        <p:spPr>
          <a:xfrm>
            <a:off x="0" y="-308113"/>
            <a:ext cx="12195048" cy="7166113"/>
          </a:xfrm>
          <a:prstGeom prst="rect">
            <a:avLst/>
          </a:prstGeom>
        </p:spPr>
      </p:pic>
      <p:sp>
        <p:nvSpPr>
          <p:cNvPr id="8" name="Rectangle 7">
            <a:extLst>
              <a:ext uri="{FF2B5EF4-FFF2-40B4-BE49-F238E27FC236}">
                <a16:creationId xmlns:a16="http://schemas.microsoft.com/office/drawing/2014/main" id="{8B9FB67B-2BEE-DF42-A923-04C86FA62D6F}"/>
              </a:ext>
            </a:extLst>
          </p:cNvPr>
          <p:cNvSpPr/>
          <p:nvPr userDrawn="1"/>
        </p:nvSpPr>
        <p:spPr>
          <a:xfrm>
            <a:off x="0" y="3250096"/>
            <a:ext cx="12188952" cy="3607904"/>
          </a:xfrm>
          <a:prstGeom prst="rect">
            <a:avLst/>
          </a:prstGeom>
          <a:gradFill>
            <a:gsLst>
              <a:gs pos="0">
                <a:schemeClr val="accent1">
                  <a:lumMod val="5000"/>
                  <a:lumOff val="95000"/>
                  <a:alpha val="0"/>
                </a:schemeClr>
              </a:gs>
              <a:gs pos="70000">
                <a:schemeClr val="tx1">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6AA69E-EC0C-1E46-8D05-8899E3C429C7}"/>
              </a:ext>
            </a:extLst>
          </p:cNvPr>
          <p:cNvSpPr>
            <a:spLocks noGrp="1"/>
          </p:cNvSpPr>
          <p:nvPr>
            <p:ph type="ctrTitle"/>
          </p:nvPr>
        </p:nvSpPr>
        <p:spPr>
          <a:xfrm>
            <a:off x="1554479" y="1122363"/>
            <a:ext cx="10027921" cy="1655762"/>
          </a:xfrm>
          <a:effectLst>
            <a:outerShdw blurRad="50800" dist="38100" dir="2700000" algn="tl" rotWithShape="0">
              <a:prstClr val="black">
                <a:alpha val="40000"/>
              </a:prstClr>
            </a:outerShdw>
          </a:effectLst>
        </p:spPr>
        <p:txBody>
          <a:bodyPr anchor="b"/>
          <a:lstStyle>
            <a:lvl1pPr algn="l">
              <a:defRPr sz="6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2261CE8-2819-9745-9013-36C6F4C9E5D4}"/>
              </a:ext>
            </a:extLst>
          </p:cNvPr>
          <p:cNvSpPr>
            <a:spLocks noGrp="1"/>
          </p:cNvSpPr>
          <p:nvPr>
            <p:ph type="subTitle" idx="1"/>
          </p:nvPr>
        </p:nvSpPr>
        <p:spPr>
          <a:xfrm>
            <a:off x="1554479" y="2990334"/>
            <a:ext cx="10027919" cy="2926080"/>
          </a:xfrm>
          <a:effectLst>
            <a:outerShdw blurRad="50800" dist="38100" dir="2700000" algn="tl" rotWithShape="0">
              <a:prstClr val="black">
                <a:alpha val="40000"/>
              </a:prstClr>
            </a:outerShdw>
          </a:effectLst>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36CE131-164A-0249-91D2-6345EFB76444}"/>
              </a:ext>
            </a:extLst>
          </p:cNvPr>
          <p:cNvSpPr>
            <a:spLocks noGrp="1"/>
          </p:cNvSpPr>
          <p:nvPr>
            <p:ph type="dt" sz="half" idx="10"/>
          </p:nvPr>
        </p:nvSpPr>
        <p:spPr/>
        <p:txBody>
          <a:bodyPr/>
          <a:lstStyle>
            <a:lvl1pPr>
              <a:defRPr>
                <a:solidFill>
                  <a:schemeClr val="bg1"/>
                </a:solidFill>
              </a:defRPr>
            </a:lvl1pPr>
          </a:lstStyle>
          <a:p>
            <a:fld id="{24EACDBE-2902-C142-B0EE-43DBF675F84B}" type="datetime1">
              <a:rPr lang="en-US" smtClean="0"/>
              <a:t>6/7/2021</a:t>
            </a:fld>
            <a:endParaRPr lang="en-US"/>
          </a:p>
        </p:txBody>
      </p:sp>
      <p:sp>
        <p:nvSpPr>
          <p:cNvPr id="5" name="Footer Placeholder 4">
            <a:extLst>
              <a:ext uri="{FF2B5EF4-FFF2-40B4-BE49-F238E27FC236}">
                <a16:creationId xmlns:a16="http://schemas.microsoft.com/office/drawing/2014/main" id="{6C2A42C7-681A-0E43-BD9C-2FF9F0FC6D6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C876441-6A67-4341-98E3-D3E801B2439A}"/>
              </a:ext>
            </a:extLst>
          </p:cNvPr>
          <p:cNvSpPr>
            <a:spLocks noGrp="1"/>
          </p:cNvSpPr>
          <p:nvPr>
            <p:ph type="sldNum" sz="quarter" idx="12"/>
          </p:nvPr>
        </p:nvSpPr>
        <p:spPr/>
        <p:txBody>
          <a:bodyPr/>
          <a:lstStyle>
            <a:lvl1pPr>
              <a:defRPr>
                <a:solidFill>
                  <a:schemeClr val="bg1"/>
                </a:solidFill>
              </a:defRPr>
            </a:lvl1pPr>
          </a:lstStyle>
          <a:p>
            <a:fld id="{DBDDC6D0-7967-5D4F-AA30-967FC0E1383A}" type="slidenum">
              <a:rPr lang="en-US" smtClean="0"/>
              <a:pPr/>
              <a:t>‹#›</a:t>
            </a:fld>
            <a:endParaRPr lang="en-US" dirty="0"/>
          </a:p>
        </p:txBody>
      </p:sp>
      <p:pic>
        <p:nvPicPr>
          <p:cNvPr id="9" name="Picture 8">
            <a:extLst>
              <a:ext uri="{FF2B5EF4-FFF2-40B4-BE49-F238E27FC236}">
                <a16:creationId xmlns:a16="http://schemas.microsoft.com/office/drawing/2014/main" id="{18150700-8AA3-634C-8D19-E2B0908A4FAE}"/>
              </a:ext>
            </a:extLst>
          </p:cNvPr>
          <p:cNvPicPr>
            <a:picLocks noChangeAspect="1"/>
          </p:cNvPicPr>
          <p:nvPr userDrawn="1"/>
        </p:nvPicPr>
        <p:blipFill>
          <a:blip r:embed="rId3"/>
          <a:srcRect/>
          <a:stretch/>
        </p:blipFill>
        <p:spPr>
          <a:xfrm>
            <a:off x="9451084" y="5820031"/>
            <a:ext cx="2161793" cy="901443"/>
          </a:xfrm>
          <a:prstGeom prst="rect">
            <a:avLst/>
          </a:prstGeom>
        </p:spPr>
      </p:pic>
    </p:spTree>
    <p:extLst>
      <p:ext uri="{BB962C8B-B14F-4D97-AF65-F5344CB8AC3E}">
        <p14:creationId xmlns:p14="http://schemas.microsoft.com/office/powerpoint/2010/main" val="228039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9FA659-CB78-444E-8DAA-293DB727CEE2}"/>
              </a:ext>
            </a:extLst>
          </p:cNvPr>
          <p:cNvSpPr>
            <a:spLocks noGrp="1"/>
          </p:cNvSpPr>
          <p:nvPr>
            <p:ph type="pic" idx="1"/>
          </p:nvPr>
        </p:nvSpPr>
        <p:spPr>
          <a:xfrm>
            <a:off x="3657599" y="1684938"/>
            <a:ext cx="7697789" cy="41761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3A192F-2F22-7B45-BD2C-7CCD3FEB039D}"/>
              </a:ext>
            </a:extLst>
          </p:cNvPr>
          <p:cNvSpPr>
            <a:spLocks noGrp="1"/>
          </p:cNvSpPr>
          <p:nvPr>
            <p:ph type="body" sz="half" idx="2"/>
          </p:nvPr>
        </p:nvSpPr>
        <p:spPr>
          <a:xfrm>
            <a:off x="274321" y="1692876"/>
            <a:ext cx="2651760" cy="4176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4F75-F941-FD4E-A2D7-B9CCE57E8C9F}"/>
              </a:ext>
            </a:extLst>
          </p:cNvPr>
          <p:cNvSpPr>
            <a:spLocks noGrp="1"/>
          </p:cNvSpPr>
          <p:nvPr>
            <p:ph type="dt" sz="half" idx="10"/>
          </p:nvPr>
        </p:nvSpPr>
        <p:spPr/>
        <p:txBody>
          <a:bodyPr/>
          <a:lstStyle/>
          <a:p>
            <a:fld id="{B87D7F09-ECF9-5B49-A9A5-D09FF973EC78}" type="datetime1">
              <a:rPr lang="en-US" smtClean="0"/>
              <a:t>6/7/2021</a:t>
            </a:fld>
            <a:endParaRPr lang="en-US"/>
          </a:p>
        </p:txBody>
      </p:sp>
      <p:sp>
        <p:nvSpPr>
          <p:cNvPr id="6" name="Footer Placeholder 5">
            <a:extLst>
              <a:ext uri="{FF2B5EF4-FFF2-40B4-BE49-F238E27FC236}">
                <a16:creationId xmlns:a16="http://schemas.microsoft.com/office/drawing/2014/main" id="{09C81CFD-A53F-F540-9E04-B747B68D9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1E1C7-3807-9F40-A903-40D6A8A4DD0F}"/>
              </a:ext>
            </a:extLst>
          </p:cNvPr>
          <p:cNvSpPr>
            <a:spLocks noGrp="1"/>
          </p:cNvSpPr>
          <p:nvPr>
            <p:ph type="sldNum" sz="quarter" idx="12"/>
          </p:nvPr>
        </p:nvSpPr>
        <p:spPr/>
        <p:txBody>
          <a:bodyPr/>
          <a:lstStyle/>
          <a:p>
            <a:fld id="{DBDDC6D0-7967-5D4F-AA30-967FC0E1383A}" type="slidenum">
              <a:rPr lang="en-US" smtClean="0"/>
              <a:t>‹#›</a:t>
            </a:fld>
            <a:endParaRPr lang="en-US"/>
          </a:p>
        </p:txBody>
      </p:sp>
      <p:sp>
        <p:nvSpPr>
          <p:cNvPr id="8" name="Title 1">
            <a:extLst>
              <a:ext uri="{FF2B5EF4-FFF2-40B4-BE49-F238E27FC236}">
                <a16:creationId xmlns:a16="http://schemas.microsoft.com/office/drawing/2014/main" id="{D4BB3493-457E-FF49-93E6-65B59ADD87CE}"/>
              </a:ext>
            </a:extLst>
          </p:cNvPr>
          <p:cNvSpPr>
            <a:spLocks noGrp="1"/>
          </p:cNvSpPr>
          <p:nvPr>
            <p:ph type="title"/>
          </p:nvPr>
        </p:nvSpPr>
        <p:spPr>
          <a:xfrm>
            <a:off x="274320" y="457200"/>
            <a:ext cx="11081068" cy="1013254"/>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47270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no f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5F6B-F976-1A4D-A83C-8A2B1FDEB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18096-8443-8D4D-8FA4-9AF930A76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7A74B-808B-0B47-A317-C03A50E6DB4C}"/>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Footer Placeholder 4">
            <a:extLst>
              <a:ext uri="{FF2B5EF4-FFF2-40B4-BE49-F238E27FC236}">
                <a16:creationId xmlns:a16="http://schemas.microsoft.com/office/drawing/2014/main" id="{7D12985E-CC2E-D744-BD2A-76C849783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DDBBD-6558-8144-93B1-0F31F94284C4}"/>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299525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fa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D32CEF-F2D0-0141-849B-E726F232620A}"/>
              </a:ext>
            </a:extLst>
          </p:cNvPr>
          <p:cNvSpPr/>
          <p:nvPr userDrawn="1"/>
        </p:nvSpPr>
        <p:spPr>
          <a:xfrm>
            <a:off x="0" y="3881093"/>
            <a:ext cx="12188952" cy="2778124"/>
          </a:xfrm>
          <a:prstGeom prst="rect">
            <a:avLst/>
          </a:prstGeom>
          <a:gradFill>
            <a:gsLst>
              <a:gs pos="0">
                <a:schemeClr val="accent1">
                  <a:lumMod val="5000"/>
                  <a:lumOff val="95000"/>
                  <a:alpha val="0"/>
                </a:schemeClr>
              </a:gs>
              <a:gs pos="7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E5F6B-F976-1A4D-A83C-8A2B1FDEB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18096-8443-8D4D-8FA4-9AF930A76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7A74B-808B-0B47-A317-C03A50E6DB4C}"/>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Footer Placeholder 4">
            <a:extLst>
              <a:ext uri="{FF2B5EF4-FFF2-40B4-BE49-F238E27FC236}">
                <a16:creationId xmlns:a16="http://schemas.microsoft.com/office/drawing/2014/main" id="{7D12985E-CC2E-D744-BD2A-76C849783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DDBBD-6558-8144-93B1-0F31F94284C4}"/>
              </a:ext>
            </a:extLst>
          </p:cNvPr>
          <p:cNvSpPr>
            <a:spLocks noGrp="1"/>
          </p:cNvSpPr>
          <p:nvPr>
            <p:ph type="sldNum" sz="quarter" idx="12"/>
          </p:nvPr>
        </p:nvSpPr>
        <p:spPr/>
        <p:txBody>
          <a:bodyPr/>
          <a:lstStyle/>
          <a:p>
            <a:fld id="{DBDDC6D0-7967-5D4F-AA30-967FC0E1383A}" type="slidenum">
              <a:rPr lang="en-US" smtClean="0"/>
              <a:t>‹#›</a:t>
            </a:fld>
            <a:endParaRPr lang="en-US"/>
          </a:p>
        </p:txBody>
      </p:sp>
      <p:pic>
        <p:nvPicPr>
          <p:cNvPr id="8" name="Picture 7">
            <a:extLst>
              <a:ext uri="{FF2B5EF4-FFF2-40B4-BE49-F238E27FC236}">
                <a16:creationId xmlns:a16="http://schemas.microsoft.com/office/drawing/2014/main" id="{9E803687-57C6-CE41-B49E-17B858B34772}"/>
              </a:ext>
            </a:extLst>
          </p:cNvPr>
          <p:cNvPicPr>
            <a:picLocks noChangeAspect="1"/>
          </p:cNvPicPr>
          <p:nvPr userDrawn="1"/>
        </p:nvPicPr>
        <p:blipFill>
          <a:blip r:embed="rId2"/>
          <a:srcRect/>
          <a:stretch/>
        </p:blipFill>
        <p:spPr>
          <a:xfrm>
            <a:off x="9451084" y="5640644"/>
            <a:ext cx="2161793" cy="901443"/>
          </a:xfrm>
          <a:prstGeom prst="rect">
            <a:avLst/>
          </a:prstGeom>
        </p:spPr>
      </p:pic>
    </p:spTree>
    <p:extLst>
      <p:ext uri="{BB962C8B-B14F-4D97-AF65-F5344CB8AC3E}">
        <p14:creationId xmlns:p14="http://schemas.microsoft.com/office/powerpoint/2010/main" val="19611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FEB29E-0C9B-E847-BB55-9EBACF9ABCEB}"/>
              </a:ext>
            </a:extLst>
          </p:cNvPr>
          <p:cNvSpPr/>
          <p:nvPr userDrawn="1"/>
        </p:nvSpPr>
        <p:spPr>
          <a:xfrm>
            <a:off x="0" y="0"/>
            <a:ext cx="1218895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11B1D1-A2C1-9143-9E04-3E2724483518}"/>
              </a:ext>
            </a:extLst>
          </p:cNvPr>
          <p:cNvSpPr/>
          <p:nvPr userDrawn="1"/>
        </p:nvSpPr>
        <p:spPr>
          <a:xfrm>
            <a:off x="0" y="4079876"/>
            <a:ext cx="12188952" cy="2778124"/>
          </a:xfrm>
          <a:prstGeom prst="rect">
            <a:avLst/>
          </a:prstGeom>
          <a:gradFill>
            <a:gsLst>
              <a:gs pos="0">
                <a:schemeClr val="accent1">
                  <a:lumMod val="5000"/>
                  <a:lumOff val="95000"/>
                  <a:alpha val="0"/>
                </a:schemeClr>
              </a:gs>
              <a:gs pos="70000">
                <a:schemeClr val="tx1">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298D8F-EB69-2848-9443-428856DA1CAB}"/>
              </a:ext>
            </a:extLst>
          </p:cNvPr>
          <p:cNvSpPr>
            <a:spLocks noGrp="1"/>
          </p:cNvSpPr>
          <p:nvPr>
            <p:ph type="title"/>
          </p:nvPr>
        </p:nvSpPr>
        <p:spPr>
          <a:xfrm>
            <a:off x="1554480" y="951470"/>
            <a:ext cx="10058398" cy="1826654"/>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4934CC9-CB5B-CD4E-B960-B36F4768026C}"/>
              </a:ext>
            </a:extLst>
          </p:cNvPr>
          <p:cNvSpPr>
            <a:spLocks noGrp="1"/>
          </p:cNvSpPr>
          <p:nvPr>
            <p:ph type="body" idx="1"/>
          </p:nvPr>
        </p:nvSpPr>
        <p:spPr>
          <a:xfrm>
            <a:off x="1554478" y="3039762"/>
            <a:ext cx="10058398" cy="304988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FE52CE4-C6DC-4845-BEFC-372EEC76BC32}"/>
              </a:ext>
            </a:extLst>
          </p:cNvPr>
          <p:cNvSpPr>
            <a:spLocks noGrp="1"/>
          </p:cNvSpPr>
          <p:nvPr>
            <p:ph type="dt" sz="half" idx="10"/>
          </p:nvPr>
        </p:nvSpPr>
        <p:spPr/>
        <p:txBody>
          <a:bodyPr/>
          <a:lstStyle/>
          <a:p>
            <a:fld id="{8A5BD44E-3AD4-1545-AE2C-F22B2CAC7E1C}" type="datetime1">
              <a:rPr lang="en-US" smtClean="0"/>
              <a:t>6/7/2021</a:t>
            </a:fld>
            <a:endParaRPr lang="en-US"/>
          </a:p>
        </p:txBody>
      </p:sp>
      <p:sp>
        <p:nvSpPr>
          <p:cNvPr id="5" name="Footer Placeholder 4">
            <a:extLst>
              <a:ext uri="{FF2B5EF4-FFF2-40B4-BE49-F238E27FC236}">
                <a16:creationId xmlns:a16="http://schemas.microsoft.com/office/drawing/2014/main" id="{EB6E057D-073C-344D-A51E-DF23A50E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3D5D1-09BD-754C-9CEA-5A5ACBA19B82}"/>
              </a:ext>
            </a:extLst>
          </p:cNvPr>
          <p:cNvSpPr>
            <a:spLocks noGrp="1"/>
          </p:cNvSpPr>
          <p:nvPr>
            <p:ph type="sldNum" sz="quarter" idx="12"/>
          </p:nvPr>
        </p:nvSpPr>
        <p:spPr/>
        <p:txBody>
          <a:bodyPr/>
          <a:lstStyle/>
          <a:p>
            <a:fld id="{DBDDC6D0-7967-5D4F-AA30-967FC0E1383A}" type="slidenum">
              <a:rPr lang="en-US" smtClean="0"/>
              <a:t>‹#›</a:t>
            </a:fld>
            <a:endParaRPr lang="en-US"/>
          </a:p>
        </p:txBody>
      </p:sp>
      <p:pic>
        <p:nvPicPr>
          <p:cNvPr id="12" name="Picture 11">
            <a:extLst>
              <a:ext uri="{FF2B5EF4-FFF2-40B4-BE49-F238E27FC236}">
                <a16:creationId xmlns:a16="http://schemas.microsoft.com/office/drawing/2014/main" id="{77115BCF-2664-7F43-AEF8-78E271CEAD99}"/>
              </a:ext>
            </a:extLst>
          </p:cNvPr>
          <p:cNvPicPr>
            <a:picLocks noChangeAspect="1"/>
          </p:cNvPicPr>
          <p:nvPr userDrawn="1"/>
        </p:nvPicPr>
        <p:blipFill>
          <a:blip r:embed="rId2"/>
          <a:srcRect/>
          <a:stretch/>
        </p:blipFill>
        <p:spPr>
          <a:xfrm>
            <a:off x="9451084" y="5640644"/>
            <a:ext cx="2161793" cy="901443"/>
          </a:xfrm>
          <a:prstGeom prst="rect">
            <a:avLst/>
          </a:prstGeom>
        </p:spPr>
      </p:pic>
    </p:spTree>
    <p:extLst>
      <p:ext uri="{BB962C8B-B14F-4D97-AF65-F5344CB8AC3E}">
        <p14:creationId xmlns:p14="http://schemas.microsoft.com/office/powerpoint/2010/main" val="316919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B9AA-A7FF-0C45-BCAF-33D192B0A5A6}"/>
              </a:ext>
            </a:extLst>
          </p:cNvPr>
          <p:cNvSpPr>
            <a:spLocks noGrp="1"/>
          </p:cNvSpPr>
          <p:nvPr>
            <p:ph type="title"/>
          </p:nvPr>
        </p:nvSpPr>
        <p:spPr>
          <a:xfrm>
            <a:off x="274320" y="365125"/>
            <a:ext cx="1133856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20188B6-02CC-104D-B241-08C1BFBBEE8B}"/>
              </a:ext>
            </a:extLst>
          </p:cNvPr>
          <p:cNvSpPr>
            <a:spLocks noGrp="1"/>
          </p:cNvSpPr>
          <p:nvPr>
            <p:ph type="dt" sz="half" idx="10"/>
          </p:nvPr>
        </p:nvSpPr>
        <p:spPr/>
        <p:txBody>
          <a:bodyPr/>
          <a:lstStyle/>
          <a:p>
            <a:fld id="{9D88364A-E5FC-CE43-B2A7-F9DC1050B8DE}" type="datetime1">
              <a:rPr lang="en-US" smtClean="0"/>
              <a:t>6/7/2021</a:t>
            </a:fld>
            <a:endParaRPr lang="en-US"/>
          </a:p>
        </p:txBody>
      </p:sp>
      <p:sp>
        <p:nvSpPr>
          <p:cNvPr id="4" name="Footer Placeholder 3">
            <a:extLst>
              <a:ext uri="{FF2B5EF4-FFF2-40B4-BE49-F238E27FC236}">
                <a16:creationId xmlns:a16="http://schemas.microsoft.com/office/drawing/2014/main" id="{35DA21BD-070A-3341-A0DC-84B572489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BDE18-B45A-8043-8CEE-39E059C1167B}"/>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152327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CD37B-AA66-964F-81F3-17BF06E7A96C}"/>
              </a:ext>
            </a:extLst>
          </p:cNvPr>
          <p:cNvSpPr>
            <a:spLocks noGrp="1"/>
          </p:cNvSpPr>
          <p:nvPr>
            <p:ph type="dt" sz="half" idx="10"/>
          </p:nvPr>
        </p:nvSpPr>
        <p:spPr/>
        <p:txBody>
          <a:bodyPr/>
          <a:lstStyle/>
          <a:p>
            <a:fld id="{5AB4E66E-356B-7D4E-867C-BD4209B51B9B}" type="datetime1">
              <a:rPr lang="en-US" smtClean="0"/>
              <a:t>6/7/2021</a:t>
            </a:fld>
            <a:endParaRPr lang="en-US"/>
          </a:p>
        </p:txBody>
      </p:sp>
      <p:sp>
        <p:nvSpPr>
          <p:cNvPr id="3" name="Footer Placeholder 2">
            <a:extLst>
              <a:ext uri="{FF2B5EF4-FFF2-40B4-BE49-F238E27FC236}">
                <a16:creationId xmlns:a16="http://schemas.microsoft.com/office/drawing/2014/main" id="{37E6A3AA-EE9D-C547-8E04-CC1ABF82A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202ED-FBDD-8340-ABC2-BC4E16D37FCC}"/>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344344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ADFF-23C4-E848-B865-945C4A0BF230}"/>
              </a:ext>
            </a:extLst>
          </p:cNvPr>
          <p:cNvSpPr>
            <a:spLocks noGrp="1"/>
          </p:cNvSpPr>
          <p:nvPr>
            <p:ph type="title"/>
          </p:nvPr>
        </p:nvSpPr>
        <p:spPr>
          <a:xfrm>
            <a:off x="274320" y="365125"/>
            <a:ext cx="1133856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3DBBC4-7C0E-DB44-841D-672EF7EFFACF}"/>
              </a:ext>
            </a:extLst>
          </p:cNvPr>
          <p:cNvSpPr>
            <a:spLocks noGrp="1"/>
          </p:cNvSpPr>
          <p:nvPr>
            <p:ph sz="half" idx="1"/>
          </p:nvPr>
        </p:nvSpPr>
        <p:spPr>
          <a:xfrm>
            <a:off x="274321" y="1825625"/>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31F4FB-C91F-EF4D-9A8D-48581295F5F0}"/>
              </a:ext>
            </a:extLst>
          </p:cNvPr>
          <p:cNvSpPr>
            <a:spLocks noGrp="1"/>
          </p:cNvSpPr>
          <p:nvPr>
            <p:ph sz="half" idx="2"/>
          </p:nvPr>
        </p:nvSpPr>
        <p:spPr>
          <a:xfrm>
            <a:off x="6126480" y="1825625"/>
            <a:ext cx="5486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011CE1-73DB-C643-BBE2-95DBAB228226}"/>
              </a:ext>
            </a:extLst>
          </p:cNvPr>
          <p:cNvSpPr>
            <a:spLocks noGrp="1"/>
          </p:cNvSpPr>
          <p:nvPr>
            <p:ph type="dt" sz="half" idx="10"/>
          </p:nvPr>
        </p:nvSpPr>
        <p:spPr/>
        <p:txBody>
          <a:bodyPr/>
          <a:lstStyle/>
          <a:p>
            <a:fld id="{CEC2AF2F-1BC5-4741-AFD6-566A4294169B}" type="datetime1">
              <a:rPr lang="en-US" smtClean="0"/>
              <a:t>6/7/2021</a:t>
            </a:fld>
            <a:endParaRPr lang="en-US"/>
          </a:p>
        </p:txBody>
      </p:sp>
      <p:sp>
        <p:nvSpPr>
          <p:cNvPr id="6" name="Footer Placeholder 5">
            <a:extLst>
              <a:ext uri="{FF2B5EF4-FFF2-40B4-BE49-F238E27FC236}">
                <a16:creationId xmlns:a16="http://schemas.microsoft.com/office/drawing/2014/main" id="{EE443E97-7202-444E-AC18-66794E65A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A265C-FA90-974B-9E1B-D11AA53F36F9}"/>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113039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2E11-787F-0F4C-9E02-33D3B188E0E7}"/>
              </a:ext>
            </a:extLst>
          </p:cNvPr>
          <p:cNvSpPr>
            <a:spLocks noGrp="1"/>
          </p:cNvSpPr>
          <p:nvPr>
            <p:ph type="title"/>
          </p:nvPr>
        </p:nvSpPr>
        <p:spPr>
          <a:xfrm>
            <a:off x="274320" y="365125"/>
            <a:ext cx="11338558"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A41FE97-7D87-934F-806B-3BCFAF58B2F5}"/>
              </a:ext>
            </a:extLst>
          </p:cNvPr>
          <p:cNvSpPr>
            <a:spLocks noGrp="1"/>
          </p:cNvSpPr>
          <p:nvPr>
            <p:ph type="body" idx="1"/>
          </p:nvPr>
        </p:nvSpPr>
        <p:spPr>
          <a:xfrm>
            <a:off x="274320" y="1857375"/>
            <a:ext cx="5486401"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0DC05-298B-7A4A-ABA4-1B6782F981E3}"/>
              </a:ext>
            </a:extLst>
          </p:cNvPr>
          <p:cNvSpPr>
            <a:spLocks noGrp="1"/>
          </p:cNvSpPr>
          <p:nvPr>
            <p:ph sz="half" idx="2"/>
          </p:nvPr>
        </p:nvSpPr>
        <p:spPr>
          <a:xfrm>
            <a:off x="274320" y="2671761"/>
            <a:ext cx="5486401" cy="3517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B99EB-553A-C446-8B9F-1E90694F8701}"/>
              </a:ext>
            </a:extLst>
          </p:cNvPr>
          <p:cNvSpPr>
            <a:spLocks noGrp="1"/>
          </p:cNvSpPr>
          <p:nvPr>
            <p:ph type="body" sz="quarter" idx="3"/>
          </p:nvPr>
        </p:nvSpPr>
        <p:spPr>
          <a:xfrm>
            <a:off x="6126478" y="1857375"/>
            <a:ext cx="5486401"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F3BA90-C56E-4643-AF7A-A6459DE17147}"/>
              </a:ext>
            </a:extLst>
          </p:cNvPr>
          <p:cNvSpPr>
            <a:spLocks noGrp="1"/>
          </p:cNvSpPr>
          <p:nvPr>
            <p:ph sz="quarter" idx="4"/>
          </p:nvPr>
        </p:nvSpPr>
        <p:spPr>
          <a:xfrm>
            <a:off x="6126479" y="2671761"/>
            <a:ext cx="5486400" cy="3517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B6764DB-F68F-134F-88D3-D47BC0EF0160}"/>
              </a:ext>
            </a:extLst>
          </p:cNvPr>
          <p:cNvSpPr>
            <a:spLocks noGrp="1"/>
          </p:cNvSpPr>
          <p:nvPr>
            <p:ph type="dt" sz="half" idx="10"/>
          </p:nvPr>
        </p:nvSpPr>
        <p:spPr/>
        <p:txBody>
          <a:bodyPr/>
          <a:lstStyle/>
          <a:p>
            <a:fld id="{DFF877E5-ACF6-8840-AAC3-3C848449F114}" type="datetime1">
              <a:rPr lang="en-US" smtClean="0"/>
              <a:t>6/7/2021</a:t>
            </a:fld>
            <a:endParaRPr lang="en-US"/>
          </a:p>
        </p:txBody>
      </p:sp>
      <p:sp>
        <p:nvSpPr>
          <p:cNvPr id="8" name="Footer Placeholder 7">
            <a:extLst>
              <a:ext uri="{FF2B5EF4-FFF2-40B4-BE49-F238E27FC236}">
                <a16:creationId xmlns:a16="http://schemas.microsoft.com/office/drawing/2014/main" id="{BFC0E64B-1515-AC40-9352-B2B8989695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4D6BE2-383E-F246-8F93-6CD79AE376B3}"/>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382353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1D08-53AF-0D42-9778-9DAED36F07CE}"/>
              </a:ext>
            </a:extLst>
          </p:cNvPr>
          <p:cNvSpPr>
            <a:spLocks noGrp="1"/>
          </p:cNvSpPr>
          <p:nvPr>
            <p:ph type="title"/>
          </p:nvPr>
        </p:nvSpPr>
        <p:spPr>
          <a:xfrm>
            <a:off x="274320" y="457200"/>
            <a:ext cx="11081068" cy="101325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565B2-EC0D-2147-AA23-481061132E52}"/>
              </a:ext>
            </a:extLst>
          </p:cNvPr>
          <p:cNvSpPr>
            <a:spLocks noGrp="1"/>
          </p:cNvSpPr>
          <p:nvPr>
            <p:ph idx="1"/>
          </p:nvPr>
        </p:nvSpPr>
        <p:spPr>
          <a:xfrm>
            <a:off x="3657599" y="1655805"/>
            <a:ext cx="7697789" cy="42052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6385E9E-2A65-A64C-A36F-0742E54371B4}"/>
              </a:ext>
            </a:extLst>
          </p:cNvPr>
          <p:cNvSpPr>
            <a:spLocks noGrp="1"/>
          </p:cNvSpPr>
          <p:nvPr>
            <p:ph type="body" sz="half" idx="2"/>
          </p:nvPr>
        </p:nvSpPr>
        <p:spPr>
          <a:xfrm>
            <a:off x="274321" y="1655805"/>
            <a:ext cx="2651760" cy="42131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5D0F4-0F16-9B4E-AFBD-51D797A5683B}"/>
              </a:ext>
            </a:extLst>
          </p:cNvPr>
          <p:cNvSpPr>
            <a:spLocks noGrp="1"/>
          </p:cNvSpPr>
          <p:nvPr>
            <p:ph type="dt" sz="half" idx="10"/>
          </p:nvPr>
        </p:nvSpPr>
        <p:spPr/>
        <p:txBody>
          <a:bodyPr/>
          <a:lstStyle/>
          <a:p>
            <a:fld id="{328F2F0F-9216-B342-B212-45AA35B13996}" type="datetime1">
              <a:rPr lang="en-US" smtClean="0"/>
              <a:t>6/7/2021</a:t>
            </a:fld>
            <a:endParaRPr lang="en-US"/>
          </a:p>
        </p:txBody>
      </p:sp>
      <p:sp>
        <p:nvSpPr>
          <p:cNvPr id="6" name="Footer Placeholder 5">
            <a:extLst>
              <a:ext uri="{FF2B5EF4-FFF2-40B4-BE49-F238E27FC236}">
                <a16:creationId xmlns:a16="http://schemas.microsoft.com/office/drawing/2014/main" id="{E2803E32-9D71-5246-AD92-5BAE621E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AF6C0-BA1B-5B4E-88EF-C44DC7F666B1}"/>
              </a:ext>
            </a:extLst>
          </p:cNvPr>
          <p:cNvSpPr>
            <a:spLocks noGrp="1"/>
          </p:cNvSpPr>
          <p:nvPr>
            <p:ph type="sldNum" sz="quarter" idx="12"/>
          </p:nvPr>
        </p:nvSpPr>
        <p:spPr/>
        <p:txBody>
          <a:bodyPr/>
          <a:lstStyle/>
          <a:p>
            <a:fld id="{DBDDC6D0-7967-5D4F-AA30-967FC0E1383A}" type="slidenum">
              <a:rPr lang="en-US" smtClean="0"/>
              <a:t>‹#›</a:t>
            </a:fld>
            <a:endParaRPr lang="en-US"/>
          </a:p>
        </p:txBody>
      </p:sp>
    </p:spTree>
    <p:extLst>
      <p:ext uri="{BB962C8B-B14F-4D97-AF65-F5344CB8AC3E}">
        <p14:creationId xmlns:p14="http://schemas.microsoft.com/office/powerpoint/2010/main" val="59336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9B5A4F-08A8-9042-8CE3-6A2D6FBE1195}"/>
              </a:ext>
            </a:extLst>
          </p:cNvPr>
          <p:cNvSpPr/>
          <p:nvPr userDrawn="1"/>
        </p:nvSpPr>
        <p:spPr>
          <a:xfrm>
            <a:off x="0" y="6659217"/>
            <a:ext cx="12188952" cy="198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170E17C-9F0D-AE42-AEE5-D9311C954884}"/>
              </a:ext>
            </a:extLst>
          </p:cNvPr>
          <p:cNvSpPr>
            <a:spLocks noGrp="1"/>
          </p:cNvSpPr>
          <p:nvPr>
            <p:ph type="title"/>
          </p:nvPr>
        </p:nvSpPr>
        <p:spPr>
          <a:xfrm>
            <a:off x="1554480" y="365125"/>
            <a:ext cx="10058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08B472-5A0C-0A47-B236-5960BD9A1CB3}"/>
              </a:ext>
            </a:extLst>
          </p:cNvPr>
          <p:cNvSpPr>
            <a:spLocks noGrp="1"/>
          </p:cNvSpPr>
          <p:nvPr>
            <p:ph type="body" idx="1"/>
          </p:nvPr>
        </p:nvSpPr>
        <p:spPr>
          <a:xfrm>
            <a:off x="1554479" y="1825625"/>
            <a:ext cx="100583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1656C-8431-D241-A151-95AF1E3AB59D}"/>
              </a:ext>
            </a:extLst>
          </p:cNvPr>
          <p:cNvSpPr>
            <a:spLocks noGrp="1"/>
          </p:cNvSpPr>
          <p:nvPr>
            <p:ph type="dt" sz="half" idx="2"/>
          </p:nvPr>
        </p:nvSpPr>
        <p:spPr>
          <a:xfrm>
            <a:off x="1554480" y="6176963"/>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49A15-9221-8E4B-A983-D737D5D57A09}" type="datetime1">
              <a:rPr lang="en-US" smtClean="0"/>
              <a:t>6/7/2021</a:t>
            </a:fld>
            <a:endParaRPr lang="en-US"/>
          </a:p>
        </p:txBody>
      </p:sp>
      <p:sp>
        <p:nvSpPr>
          <p:cNvPr id="5" name="Footer Placeholder 4">
            <a:extLst>
              <a:ext uri="{FF2B5EF4-FFF2-40B4-BE49-F238E27FC236}">
                <a16:creationId xmlns:a16="http://schemas.microsoft.com/office/drawing/2014/main" id="{1F16E854-B46A-1747-A0C8-F6730CC3F52C}"/>
              </a:ext>
            </a:extLst>
          </p:cNvPr>
          <p:cNvSpPr>
            <a:spLocks noGrp="1"/>
          </p:cNvSpPr>
          <p:nvPr>
            <p:ph type="ftr" sz="quarter" idx="3"/>
          </p:nvPr>
        </p:nvSpPr>
        <p:spPr>
          <a:xfrm>
            <a:off x="3657599" y="6176963"/>
            <a:ext cx="5486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AD6F2D-69D6-7142-8CC7-A05C4DF1A5A7}"/>
              </a:ext>
            </a:extLst>
          </p:cNvPr>
          <p:cNvSpPr>
            <a:spLocks noGrp="1"/>
          </p:cNvSpPr>
          <p:nvPr>
            <p:ph type="sldNum" sz="quarter" idx="4"/>
          </p:nvPr>
        </p:nvSpPr>
        <p:spPr>
          <a:xfrm>
            <a:off x="274320" y="6176963"/>
            <a:ext cx="7022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C6D0-7967-5D4F-AA30-967FC0E1383A}" type="slidenum">
              <a:rPr lang="en-US" smtClean="0"/>
              <a:pPr/>
              <a:t>‹#›</a:t>
            </a:fld>
            <a:endParaRPr lang="en-US"/>
          </a:p>
        </p:txBody>
      </p:sp>
      <p:pic>
        <p:nvPicPr>
          <p:cNvPr id="9" name="Picture 8">
            <a:extLst>
              <a:ext uri="{FF2B5EF4-FFF2-40B4-BE49-F238E27FC236}">
                <a16:creationId xmlns:a16="http://schemas.microsoft.com/office/drawing/2014/main" id="{4E497E53-3AC2-D04B-99C6-6C40B5E7F7EA}"/>
              </a:ext>
            </a:extLst>
          </p:cNvPr>
          <p:cNvPicPr>
            <a:picLocks noChangeAspect="1"/>
          </p:cNvPicPr>
          <p:nvPr userDrawn="1"/>
        </p:nvPicPr>
        <p:blipFill>
          <a:blip r:embed="rId12"/>
          <a:srcRect/>
          <a:stretch/>
        </p:blipFill>
        <p:spPr>
          <a:xfrm>
            <a:off x="9451084" y="5640644"/>
            <a:ext cx="2161793" cy="901443"/>
          </a:xfrm>
          <a:prstGeom prst="rect">
            <a:avLst/>
          </a:prstGeom>
        </p:spPr>
      </p:pic>
    </p:spTree>
    <p:extLst>
      <p:ext uri="{BB962C8B-B14F-4D97-AF65-F5344CB8AC3E}">
        <p14:creationId xmlns:p14="http://schemas.microsoft.com/office/powerpoint/2010/main" val="93830969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4" r:id="rId5"/>
    <p:sldLayoutId id="2147483655" r:id="rId6"/>
    <p:sldLayoutId id="2147483652" r:id="rId7"/>
    <p:sldLayoutId id="2147483653" r:id="rId8"/>
    <p:sldLayoutId id="2147483656" r:id="rId9"/>
    <p:sldLayoutId id="2147483657" r:id="rId10"/>
  </p:sldLayoutIdLst>
  <p:hf hdr="0" ftr="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xml"/><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9611-3CC3-8F46-A24F-670BCD5AEB4D}"/>
              </a:ext>
            </a:extLst>
          </p:cNvPr>
          <p:cNvSpPr>
            <a:spLocks noGrp="1"/>
          </p:cNvSpPr>
          <p:nvPr>
            <p:ph type="title"/>
          </p:nvPr>
        </p:nvSpPr>
        <p:spPr>
          <a:xfrm>
            <a:off x="274320" y="0"/>
            <a:ext cx="10058400" cy="1325563"/>
          </a:xfrm>
        </p:spPr>
        <p:txBody>
          <a:bodyPr/>
          <a:lstStyle/>
          <a:p>
            <a:r>
              <a:rPr lang="en-US" dirty="0"/>
              <a:t>Community Representation</a:t>
            </a:r>
            <a:br>
              <a:rPr lang="en-US" dirty="0"/>
            </a:br>
            <a:r>
              <a:rPr lang="en-US" sz="1800" dirty="0"/>
              <a:t>100 responses as of 04/16/2021</a:t>
            </a:r>
          </a:p>
        </p:txBody>
      </p:sp>
      <p:graphicFrame>
        <p:nvGraphicFramePr>
          <p:cNvPr id="8" name="Content Placeholder 7">
            <a:extLst>
              <a:ext uri="{FF2B5EF4-FFF2-40B4-BE49-F238E27FC236}">
                <a16:creationId xmlns:a16="http://schemas.microsoft.com/office/drawing/2014/main" id="{FEADB0DD-F09E-4AF9-9080-0670847AF533}"/>
              </a:ext>
            </a:extLst>
          </p:cNvPr>
          <p:cNvGraphicFramePr>
            <a:graphicFrameLocks noGrp="1"/>
          </p:cNvGraphicFramePr>
          <p:nvPr>
            <p:ph idx="1"/>
            <p:extLst>
              <p:ext uri="{D42A27DB-BD31-4B8C-83A1-F6EECF244321}">
                <p14:modId xmlns:p14="http://schemas.microsoft.com/office/powerpoint/2010/main" val="3094786439"/>
              </p:ext>
            </p:extLst>
          </p:nvPr>
        </p:nvGraphicFramePr>
        <p:xfrm>
          <a:off x="113899" y="1219199"/>
          <a:ext cx="11693091" cy="5483309"/>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39709725-C4FB-A640-A816-192C6B519E72}"/>
              </a:ext>
            </a:extLst>
          </p:cNvPr>
          <p:cNvSpPr>
            <a:spLocks noGrp="1"/>
          </p:cNvSpPr>
          <p:nvPr>
            <p:ph type="dt" sz="half" idx="10"/>
          </p:nvPr>
        </p:nvSpPr>
        <p:spPr/>
        <p:txBody>
          <a:bodyPr/>
          <a:lstStyle/>
          <a:p>
            <a:fld id="{AE3BCDB1-784F-C247-AEC0-0742D03526A3}" type="datetime1">
              <a:rPr lang="en-US" smtClean="0"/>
              <a:t>6/7/2021</a:t>
            </a:fld>
            <a:endParaRPr lang="en-US"/>
          </a:p>
        </p:txBody>
      </p:sp>
      <p:sp>
        <p:nvSpPr>
          <p:cNvPr id="5" name="Slide Number Placeholder 4">
            <a:extLst>
              <a:ext uri="{FF2B5EF4-FFF2-40B4-BE49-F238E27FC236}">
                <a16:creationId xmlns:a16="http://schemas.microsoft.com/office/drawing/2014/main" id="{DAD7395F-4357-C441-AB12-5F6B2741829B}"/>
              </a:ext>
            </a:extLst>
          </p:cNvPr>
          <p:cNvSpPr>
            <a:spLocks noGrp="1"/>
          </p:cNvSpPr>
          <p:nvPr>
            <p:ph type="sldNum" sz="quarter" idx="12"/>
          </p:nvPr>
        </p:nvSpPr>
        <p:spPr/>
        <p:txBody>
          <a:bodyPr/>
          <a:lstStyle/>
          <a:p>
            <a:fld id="{DBDDC6D0-7967-5D4F-AA30-967FC0E1383A}" type="slidenum">
              <a:rPr lang="en-US" smtClean="0"/>
              <a:t>1</a:t>
            </a:fld>
            <a:endParaRPr lang="en-US"/>
          </a:p>
        </p:txBody>
      </p:sp>
    </p:spTree>
    <p:extLst>
      <p:ext uri="{BB962C8B-B14F-4D97-AF65-F5344CB8AC3E}">
        <p14:creationId xmlns:p14="http://schemas.microsoft.com/office/powerpoint/2010/main" val="151050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7">
            <a:extLst>
              <a:ext uri="{FF2B5EF4-FFF2-40B4-BE49-F238E27FC236}">
                <a16:creationId xmlns:a16="http://schemas.microsoft.com/office/drawing/2014/main" id="{BAB3094F-A658-4C5D-B9F9-4A1347129AD3}"/>
              </a:ext>
            </a:extLst>
          </p:cNvPr>
          <p:cNvGraphicFramePr>
            <a:graphicFrameLocks noGrp="1"/>
          </p:cNvGraphicFramePr>
          <p:nvPr>
            <p:ph idx="1"/>
            <p:extLst>
              <p:ext uri="{D42A27DB-BD31-4B8C-83A1-F6EECF244321}">
                <p14:modId xmlns:p14="http://schemas.microsoft.com/office/powerpoint/2010/main" val="2799691975"/>
              </p:ext>
            </p:extLst>
          </p:nvPr>
        </p:nvGraphicFramePr>
        <p:xfrm>
          <a:off x="220677" y="989711"/>
          <a:ext cx="4122820" cy="7218947"/>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B2197A30-E9F2-4E7F-B364-F36048F973AB}"/>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ABB9E4F0-9AD4-4DF1-B66B-21C9AE7EC100}"/>
              </a:ext>
            </a:extLst>
          </p:cNvPr>
          <p:cNvSpPr>
            <a:spLocks noGrp="1"/>
          </p:cNvSpPr>
          <p:nvPr>
            <p:ph type="sldNum" sz="quarter" idx="12"/>
          </p:nvPr>
        </p:nvSpPr>
        <p:spPr/>
        <p:txBody>
          <a:bodyPr/>
          <a:lstStyle/>
          <a:p>
            <a:fld id="{DBDDC6D0-7967-5D4F-AA30-967FC0E1383A}" type="slidenum">
              <a:rPr lang="en-US" smtClean="0"/>
              <a:t>2</a:t>
            </a:fld>
            <a:endParaRPr lang="en-US"/>
          </a:p>
        </p:txBody>
      </p:sp>
      <p:pic>
        <p:nvPicPr>
          <p:cNvPr id="6" name="Picture 5" descr="Map&#10;&#10;Description automatically generated">
            <a:extLst>
              <a:ext uri="{FF2B5EF4-FFF2-40B4-BE49-F238E27FC236}">
                <a16:creationId xmlns:a16="http://schemas.microsoft.com/office/drawing/2014/main" id="{F52FC232-2766-4DC6-93CA-ED8EE0340F67}"/>
              </a:ext>
            </a:extLst>
          </p:cNvPr>
          <p:cNvPicPr>
            <a:picLocks noChangeAspect="1"/>
          </p:cNvPicPr>
          <p:nvPr/>
        </p:nvPicPr>
        <p:blipFill rotWithShape="1">
          <a:blip r:embed="rId4"/>
          <a:srcRect r="23176"/>
          <a:stretch/>
        </p:blipFill>
        <p:spPr>
          <a:xfrm>
            <a:off x="3107479" y="550725"/>
            <a:ext cx="9084521" cy="5991363"/>
          </a:xfrm>
          <a:prstGeom prst="rect">
            <a:avLst/>
          </a:prstGeom>
        </p:spPr>
      </p:pic>
      <p:sp>
        <p:nvSpPr>
          <p:cNvPr id="7" name="Star: 5 Points 6">
            <a:extLst>
              <a:ext uri="{FF2B5EF4-FFF2-40B4-BE49-F238E27FC236}">
                <a16:creationId xmlns:a16="http://schemas.microsoft.com/office/drawing/2014/main" id="{BE517B5D-D6DC-4BD6-AFF2-D4F45A55F253}"/>
              </a:ext>
            </a:extLst>
          </p:cNvPr>
          <p:cNvSpPr/>
          <p:nvPr/>
        </p:nvSpPr>
        <p:spPr>
          <a:xfrm>
            <a:off x="11697712" y="4374527"/>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E77073D0-DA70-430D-BE8A-E41B332009C1}"/>
              </a:ext>
            </a:extLst>
          </p:cNvPr>
          <p:cNvSpPr/>
          <p:nvPr/>
        </p:nvSpPr>
        <p:spPr>
          <a:xfrm>
            <a:off x="8875834" y="515192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5B943070-45FE-467A-BE9A-5CB496628033}"/>
              </a:ext>
            </a:extLst>
          </p:cNvPr>
          <p:cNvSpPr/>
          <p:nvPr/>
        </p:nvSpPr>
        <p:spPr>
          <a:xfrm>
            <a:off x="9660305" y="477840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658C4CCF-64FD-4670-ABDE-4DE70935C7B6}"/>
              </a:ext>
            </a:extLst>
          </p:cNvPr>
          <p:cNvSpPr/>
          <p:nvPr/>
        </p:nvSpPr>
        <p:spPr>
          <a:xfrm>
            <a:off x="8485596" y="5366234"/>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6856E19-0310-4DA1-A870-869155EAE1BD}"/>
              </a:ext>
            </a:extLst>
          </p:cNvPr>
          <p:cNvSpPr/>
          <p:nvPr/>
        </p:nvSpPr>
        <p:spPr>
          <a:xfrm>
            <a:off x="6898937" y="5003064"/>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F23B94E6-F776-4D59-A111-0A78FD9149F9}"/>
              </a:ext>
            </a:extLst>
          </p:cNvPr>
          <p:cNvSpPr/>
          <p:nvPr/>
        </p:nvSpPr>
        <p:spPr>
          <a:xfrm>
            <a:off x="10610045" y="473242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56697909-6D9B-4868-AE1F-4BF9DA095CFF}"/>
              </a:ext>
            </a:extLst>
          </p:cNvPr>
          <p:cNvSpPr/>
          <p:nvPr/>
        </p:nvSpPr>
        <p:spPr>
          <a:xfrm>
            <a:off x="10238447" y="473242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C0A42E86-8E8D-466C-8603-9ECA3594D96A}"/>
              </a:ext>
            </a:extLst>
          </p:cNvPr>
          <p:cNvSpPr/>
          <p:nvPr/>
        </p:nvSpPr>
        <p:spPr>
          <a:xfrm>
            <a:off x="3568916" y="2651990"/>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2B9C1F16-4D86-4CFA-BF24-12EF2B55C1C8}"/>
              </a:ext>
            </a:extLst>
          </p:cNvPr>
          <p:cNvSpPr/>
          <p:nvPr/>
        </p:nvSpPr>
        <p:spPr>
          <a:xfrm>
            <a:off x="8304197" y="5528984"/>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9010A376-BF4F-4E96-B0A8-A23147E3E849}"/>
              </a:ext>
            </a:extLst>
          </p:cNvPr>
          <p:cNvSpPr/>
          <p:nvPr/>
        </p:nvSpPr>
        <p:spPr>
          <a:xfrm>
            <a:off x="7519725" y="5242425"/>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90E9A90-5479-45C6-95CB-F73C638FD9C9}"/>
              </a:ext>
            </a:extLst>
          </p:cNvPr>
          <p:cNvSpPr/>
          <p:nvPr/>
        </p:nvSpPr>
        <p:spPr>
          <a:xfrm>
            <a:off x="11142421" y="4263228"/>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1353B7FB-3778-4276-86CB-2C3F084C19C9}"/>
              </a:ext>
            </a:extLst>
          </p:cNvPr>
          <p:cNvSpPr/>
          <p:nvPr/>
        </p:nvSpPr>
        <p:spPr>
          <a:xfrm>
            <a:off x="10620672" y="3381892"/>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A430BA02-3F4E-44C4-8387-F9B7C259570D}"/>
              </a:ext>
            </a:extLst>
          </p:cNvPr>
          <p:cNvSpPr/>
          <p:nvPr/>
        </p:nvSpPr>
        <p:spPr>
          <a:xfrm>
            <a:off x="10716752" y="354640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4B1A25C7-B634-4DDD-AB85-9F56A21CB93A}"/>
              </a:ext>
            </a:extLst>
          </p:cNvPr>
          <p:cNvSpPr txBox="1">
            <a:spLocks/>
          </p:cNvSpPr>
          <p:nvPr/>
        </p:nvSpPr>
        <p:spPr>
          <a:xfrm>
            <a:off x="142775" y="-202615"/>
            <a:ext cx="10903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r>
              <a:rPr lang="en-US" dirty="0"/>
              <a:t>Main connectors to Druid Park Lake Drive</a:t>
            </a:r>
          </a:p>
        </p:txBody>
      </p:sp>
      <p:sp>
        <p:nvSpPr>
          <p:cNvPr id="24" name="Star: 5 Points 23">
            <a:extLst>
              <a:ext uri="{FF2B5EF4-FFF2-40B4-BE49-F238E27FC236}">
                <a16:creationId xmlns:a16="http://schemas.microsoft.com/office/drawing/2014/main" id="{F1D996B6-A430-4AF5-9E4E-BBAC626EAEAE}"/>
              </a:ext>
            </a:extLst>
          </p:cNvPr>
          <p:cNvSpPr/>
          <p:nvPr/>
        </p:nvSpPr>
        <p:spPr>
          <a:xfrm>
            <a:off x="8066786" y="5447609"/>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5B8C7A6B-8F2E-47F5-B75A-6B999CBC75BC}"/>
              </a:ext>
            </a:extLst>
          </p:cNvPr>
          <p:cNvSpPr/>
          <p:nvPr/>
        </p:nvSpPr>
        <p:spPr>
          <a:xfrm>
            <a:off x="11193501" y="369880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48747AF1-036F-4DEF-A30B-795AA96DC44C}"/>
                  </a:ext>
                </a:extLst>
              </p14:cNvPr>
              <p14:cNvContentPartPr/>
              <p14:nvPr/>
            </p14:nvContentPartPr>
            <p14:xfrm>
              <a:off x="4789965" y="1437975"/>
              <a:ext cx="7297920" cy="3668040"/>
            </p14:xfrm>
          </p:contentPart>
        </mc:Choice>
        <mc:Fallback xmlns="">
          <p:pic>
            <p:nvPicPr>
              <p:cNvPr id="26" name="Ink 25">
                <a:extLst>
                  <a:ext uri="{FF2B5EF4-FFF2-40B4-BE49-F238E27FC236}">
                    <a16:creationId xmlns:a16="http://schemas.microsoft.com/office/drawing/2014/main" id="{48747AF1-036F-4DEF-A30B-795AA96DC44C}"/>
                  </a:ext>
                </a:extLst>
              </p:cNvPr>
              <p:cNvPicPr/>
              <p:nvPr/>
            </p:nvPicPr>
            <p:blipFill>
              <a:blip r:embed="rId6"/>
              <a:stretch>
                <a:fillRect/>
              </a:stretch>
            </p:blipFill>
            <p:spPr>
              <a:xfrm>
                <a:off x="4735965" y="1330335"/>
                <a:ext cx="7405560" cy="388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CC33F826-12C2-4524-83DA-890FD3538CEF}"/>
                  </a:ext>
                </a:extLst>
              </p14:cNvPr>
              <p14:cNvContentPartPr/>
              <p14:nvPr/>
            </p14:nvContentPartPr>
            <p14:xfrm>
              <a:off x="8524245" y="4793895"/>
              <a:ext cx="3318120" cy="1006920"/>
            </p14:xfrm>
          </p:contentPart>
        </mc:Choice>
        <mc:Fallback xmlns="">
          <p:pic>
            <p:nvPicPr>
              <p:cNvPr id="28" name="Ink 27">
                <a:extLst>
                  <a:ext uri="{FF2B5EF4-FFF2-40B4-BE49-F238E27FC236}">
                    <a16:creationId xmlns:a16="http://schemas.microsoft.com/office/drawing/2014/main" id="{CC33F826-12C2-4524-83DA-890FD3538CEF}"/>
                  </a:ext>
                </a:extLst>
              </p:cNvPr>
              <p:cNvPicPr/>
              <p:nvPr/>
            </p:nvPicPr>
            <p:blipFill>
              <a:blip r:embed="rId8"/>
              <a:stretch>
                <a:fillRect/>
              </a:stretch>
            </p:blipFill>
            <p:spPr>
              <a:xfrm>
                <a:off x="8470245" y="4685895"/>
                <a:ext cx="3425760" cy="1222560"/>
              </a:xfrm>
              <a:prstGeom prst="rect">
                <a:avLst/>
              </a:prstGeom>
            </p:spPr>
          </p:pic>
        </mc:Fallback>
      </mc:AlternateContent>
    </p:spTree>
    <p:extLst>
      <p:ext uri="{BB962C8B-B14F-4D97-AF65-F5344CB8AC3E}">
        <p14:creationId xmlns:p14="http://schemas.microsoft.com/office/powerpoint/2010/main" val="69002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800-C869-4A39-B1DE-6B18283CF055}"/>
              </a:ext>
            </a:extLst>
          </p:cNvPr>
          <p:cNvSpPr>
            <a:spLocks noGrp="1"/>
          </p:cNvSpPr>
          <p:nvPr>
            <p:ph type="title"/>
          </p:nvPr>
        </p:nvSpPr>
        <p:spPr>
          <a:xfrm>
            <a:off x="0" y="19235"/>
            <a:ext cx="11612880" cy="1325563"/>
          </a:xfrm>
        </p:spPr>
        <p:txBody>
          <a:bodyPr/>
          <a:lstStyle/>
          <a:p>
            <a:r>
              <a:rPr lang="en-US" dirty="0"/>
              <a:t>Which modes of travel should be incorporated? </a:t>
            </a:r>
          </a:p>
        </p:txBody>
      </p:sp>
      <p:graphicFrame>
        <p:nvGraphicFramePr>
          <p:cNvPr id="8" name="Content Placeholder 7">
            <a:extLst>
              <a:ext uri="{FF2B5EF4-FFF2-40B4-BE49-F238E27FC236}">
                <a16:creationId xmlns:a16="http://schemas.microsoft.com/office/drawing/2014/main" id="{4C4F8F09-6F2A-4EFD-B187-FF1169DBE4D8}"/>
              </a:ext>
            </a:extLst>
          </p:cNvPr>
          <p:cNvGraphicFramePr>
            <a:graphicFrameLocks noGrp="1"/>
          </p:cNvGraphicFramePr>
          <p:nvPr>
            <p:ph idx="1"/>
            <p:extLst>
              <p:ext uri="{D42A27DB-BD31-4B8C-83A1-F6EECF244321}">
                <p14:modId xmlns:p14="http://schemas.microsoft.com/office/powerpoint/2010/main" val="1422661633"/>
              </p:ext>
            </p:extLst>
          </p:nvPr>
        </p:nvGraphicFramePr>
        <p:xfrm>
          <a:off x="-214359" y="1585211"/>
          <a:ext cx="10058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723206C4-EAF6-4E5E-ADD1-DD92CE865CDD}"/>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BDE587DF-376C-4055-BAE1-EACFBE9E53E5}"/>
              </a:ext>
            </a:extLst>
          </p:cNvPr>
          <p:cNvSpPr>
            <a:spLocks noGrp="1"/>
          </p:cNvSpPr>
          <p:nvPr>
            <p:ph type="sldNum" sz="quarter" idx="12"/>
          </p:nvPr>
        </p:nvSpPr>
        <p:spPr/>
        <p:txBody>
          <a:bodyPr/>
          <a:lstStyle/>
          <a:p>
            <a:fld id="{DBDDC6D0-7967-5D4F-AA30-967FC0E1383A}" type="slidenum">
              <a:rPr lang="en-US" smtClean="0"/>
              <a:t>3</a:t>
            </a:fld>
            <a:endParaRPr lang="en-US"/>
          </a:p>
        </p:txBody>
      </p:sp>
      <p:pic>
        <p:nvPicPr>
          <p:cNvPr id="1030" name="Picture 6" descr="Kid, kids, scooter, transportation, wheel icon - Download on Iconfinder">
            <a:extLst>
              <a:ext uri="{FF2B5EF4-FFF2-40B4-BE49-F238E27FC236}">
                <a16:creationId xmlns:a16="http://schemas.microsoft.com/office/drawing/2014/main" id="{009B1226-7E50-4C5F-BFE2-3DFFC4D44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201" y="4486990"/>
            <a:ext cx="785799" cy="78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2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DF31-C462-4B90-97EF-7C9A6BEECE4A}"/>
              </a:ext>
            </a:extLst>
          </p:cNvPr>
          <p:cNvSpPr>
            <a:spLocks noGrp="1"/>
          </p:cNvSpPr>
          <p:nvPr>
            <p:ph type="title"/>
          </p:nvPr>
        </p:nvSpPr>
        <p:spPr>
          <a:xfrm>
            <a:off x="0" y="240374"/>
            <a:ext cx="12192000" cy="1325563"/>
          </a:xfrm>
        </p:spPr>
        <p:txBody>
          <a:bodyPr>
            <a:normAutofit fontScale="90000"/>
          </a:bodyPr>
          <a:lstStyle/>
          <a:p>
            <a:r>
              <a:rPr lang="en-US" dirty="0"/>
              <a:t>What is your biggest concern when crossing Druid Park Lake Drive on foot, bicycle, or with and assisted mobility device?</a:t>
            </a:r>
          </a:p>
        </p:txBody>
      </p:sp>
      <p:sp>
        <p:nvSpPr>
          <p:cNvPr id="4" name="Date Placeholder 3">
            <a:extLst>
              <a:ext uri="{FF2B5EF4-FFF2-40B4-BE49-F238E27FC236}">
                <a16:creationId xmlns:a16="http://schemas.microsoft.com/office/drawing/2014/main" id="{3D67FD81-E7F3-485D-9143-7AD02D97CB51}"/>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AED23718-4EFE-40E9-BAB7-6A86EC849F8B}"/>
              </a:ext>
            </a:extLst>
          </p:cNvPr>
          <p:cNvSpPr>
            <a:spLocks noGrp="1"/>
          </p:cNvSpPr>
          <p:nvPr>
            <p:ph type="sldNum" sz="quarter" idx="12"/>
          </p:nvPr>
        </p:nvSpPr>
        <p:spPr/>
        <p:txBody>
          <a:bodyPr/>
          <a:lstStyle/>
          <a:p>
            <a:fld id="{DBDDC6D0-7967-5D4F-AA30-967FC0E1383A}" type="slidenum">
              <a:rPr lang="en-US" smtClean="0"/>
              <a:t>4</a:t>
            </a:fld>
            <a:endParaRPr lang="en-US"/>
          </a:p>
        </p:txBody>
      </p:sp>
      <p:sp>
        <p:nvSpPr>
          <p:cNvPr id="6" name="Speech Bubble: Rectangle with Corners Rounded 5">
            <a:extLst>
              <a:ext uri="{FF2B5EF4-FFF2-40B4-BE49-F238E27FC236}">
                <a16:creationId xmlns:a16="http://schemas.microsoft.com/office/drawing/2014/main" id="{5F22510C-F961-4C62-959F-D95F5B75EB32}"/>
              </a:ext>
            </a:extLst>
          </p:cNvPr>
          <p:cNvSpPr/>
          <p:nvPr/>
        </p:nvSpPr>
        <p:spPr>
          <a:xfrm>
            <a:off x="657176" y="2065867"/>
            <a:ext cx="1270000" cy="1363133"/>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Getting hit by a car</a:t>
            </a:r>
          </a:p>
        </p:txBody>
      </p:sp>
      <p:sp>
        <p:nvSpPr>
          <p:cNvPr id="7" name="Thought Bubble: Cloud 6">
            <a:extLst>
              <a:ext uri="{FF2B5EF4-FFF2-40B4-BE49-F238E27FC236}">
                <a16:creationId xmlns:a16="http://schemas.microsoft.com/office/drawing/2014/main" id="{2969ADEF-0F39-4AC3-AFFB-AB3B5136B4B6}"/>
              </a:ext>
            </a:extLst>
          </p:cNvPr>
          <p:cNvSpPr/>
          <p:nvPr/>
        </p:nvSpPr>
        <p:spPr>
          <a:xfrm>
            <a:off x="8979460" y="1532932"/>
            <a:ext cx="2200094" cy="1998133"/>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road is too wide, there are too  many lanes </a:t>
            </a:r>
          </a:p>
        </p:txBody>
      </p:sp>
      <p:sp>
        <p:nvSpPr>
          <p:cNvPr id="8" name="Speech Bubble: Oval 7">
            <a:extLst>
              <a:ext uri="{FF2B5EF4-FFF2-40B4-BE49-F238E27FC236}">
                <a16:creationId xmlns:a16="http://schemas.microsoft.com/office/drawing/2014/main" id="{785E9765-967A-4EE8-8FE8-FFD9850D4FCC}"/>
              </a:ext>
            </a:extLst>
          </p:cNvPr>
          <p:cNvSpPr/>
          <p:nvPr/>
        </p:nvSpPr>
        <p:spPr>
          <a:xfrm>
            <a:off x="6062242" y="1875762"/>
            <a:ext cx="1761067" cy="17488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Speeding Motorists</a:t>
            </a:r>
          </a:p>
        </p:txBody>
      </p:sp>
      <p:sp>
        <p:nvSpPr>
          <p:cNvPr id="9" name="Speech Bubble: Oval 8">
            <a:extLst>
              <a:ext uri="{FF2B5EF4-FFF2-40B4-BE49-F238E27FC236}">
                <a16:creationId xmlns:a16="http://schemas.microsoft.com/office/drawing/2014/main" id="{B19AAB45-D9F1-4AE8-8E8B-8BB06ACB57E1}"/>
              </a:ext>
            </a:extLst>
          </p:cNvPr>
          <p:cNvSpPr/>
          <p:nvPr/>
        </p:nvSpPr>
        <p:spPr>
          <a:xfrm>
            <a:off x="3028125" y="4351999"/>
            <a:ext cx="1761067" cy="174889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Motorists don’t stop at red lights</a:t>
            </a:r>
          </a:p>
        </p:txBody>
      </p:sp>
      <p:sp>
        <p:nvSpPr>
          <p:cNvPr id="10" name="Speech Bubble: Rectangle with Corners Rounded 9">
            <a:extLst>
              <a:ext uri="{FF2B5EF4-FFF2-40B4-BE49-F238E27FC236}">
                <a16:creationId xmlns:a16="http://schemas.microsoft.com/office/drawing/2014/main" id="{0AA335FB-93D8-494B-8512-6C3DEF64D057}"/>
              </a:ext>
            </a:extLst>
          </p:cNvPr>
          <p:cNvSpPr/>
          <p:nvPr/>
        </p:nvSpPr>
        <p:spPr>
          <a:xfrm>
            <a:off x="4683934" y="3984625"/>
            <a:ext cx="1890380" cy="723371"/>
          </a:xfrm>
          <a:prstGeom prst="wedgeRoundRectCallout">
            <a:avLst>
              <a:gd name="adj1" fmla="val 20724"/>
              <a:gd name="adj2" fmla="val -87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enough cross walks</a:t>
            </a:r>
          </a:p>
        </p:txBody>
      </p:sp>
      <p:sp>
        <p:nvSpPr>
          <p:cNvPr id="11" name="Thought Bubble: Cloud 10">
            <a:extLst>
              <a:ext uri="{FF2B5EF4-FFF2-40B4-BE49-F238E27FC236}">
                <a16:creationId xmlns:a16="http://schemas.microsoft.com/office/drawing/2014/main" id="{3CFCD238-8886-4BB3-9B52-9E865D86A5A9}"/>
              </a:ext>
            </a:extLst>
          </p:cNvPr>
          <p:cNvSpPr/>
          <p:nvPr/>
        </p:nvSpPr>
        <p:spPr>
          <a:xfrm>
            <a:off x="2431628" y="1997869"/>
            <a:ext cx="3469183" cy="199813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enough crossing times at lights, prioritized for vehicles not pedestrians</a:t>
            </a:r>
          </a:p>
        </p:txBody>
      </p:sp>
      <p:sp>
        <p:nvSpPr>
          <p:cNvPr id="12" name="Speech Bubble: Oval 11">
            <a:extLst>
              <a:ext uri="{FF2B5EF4-FFF2-40B4-BE49-F238E27FC236}">
                <a16:creationId xmlns:a16="http://schemas.microsoft.com/office/drawing/2014/main" id="{CA99DC75-D890-4942-A893-4A1FDE83F339}"/>
              </a:ext>
            </a:extLst>
          </p:cNvPr>
          <p:cNvSpPr/>
          <p:nvPr/>
        </p:nvSpPr>
        <p:spPr>
          <a:xfrm>
            <a:off x="824198" y="3564203"/>
            <a:ext cx="2101882" cy="1748896"/>
          </a:xfrm>
          <a:prstGeom prst="wedgeEllipseCallout">
            <a:avLst>
              <a:gd name="adj1" fmla="val 62952"/>
              <a:gd name="adj2" fmla="val -14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Inadequate bicycle safety barriers</a:t>
            </a:r>
          </a:p>
        </p:txBody>
      </p:sp>
      <p:sp>
        <p:nvSpPr>
          <p:cNvPr id="13" name="Speech Bubble: Rectangle with Corners Rounded 12">
            <a:extLst>
              <a:ext uri="{FF2B5EF4-FFF2-40B4-BE49-F238E27FC236}">
                <a16:creationId xmlns:a16="http://schemas.microsoft.com/office/drawing/2014/main" id="{972CA571-C974-4FF0-8870-6A5ED2ED4FAF}"/>
              </a:ext>
            </a:extLst>
          </p:cNvPr>
          <p:cNvSpPr/>
          <p:nvPr/>
        </p:nvSpPr>
        <p:spPr>
          <a:xfrm>
            <a:off x="7569598" y="3344863"/>
            <a:ext cx="1694572" cy="1363133"/>
          </a:xfrm>
          <a:prstGeom prst="wedgeRoundRectCallout">
            <a:avLst>
              <a:gd name="adj1" fmla="val 82092"/>
              <a:gd name="adj2" fmla="val 4262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Confusing construction</a:t>
            </a:r>
          </a:p>
        </p:txBody>
      </p:sp>
      <p:sp>
        <p:nvSpPr>
          <p:cNvPr id="14" name="Thought Bubble: Cloud 13">
            <a:extLst>
              <a:ext uri="{FF2B5EF4-FFF2-40B4-BE49-F238E27FC236}">
                <a16:creationId xmlns:a16="http://schemas.microsoft.com/office/drawing/2014/main" id="{C748AB3A-B0D7-40B7-A740-94A4AF5537CA}"/>
              </a:ext>
            </a:extLst>
          </p:cNvPr>
          <p:cNvSpPr/>
          <p:nvPr/>
        </p:nvSpPr>
        <p:spPr>
          <a:xfrm>
            <a:off x="5078860" y="4980647"/>
            <a:ext cx="3727829" cy="1434043"/>
          </a:xfrm>
          <a:prstGeom prst="cloudCallout">
            <a:avLst>
              <a:gd name="adj1" fmla="val 3696"/>
              <a:gd name="adj2" fmla="val -8404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enough connectivity to the park </a:t>
            </a:r>
          </a:p>
        </p:txBody>
      </p:sp>
    </p:spTree>
    <p:extLst>
      <p:ext uri="{BB962C8B-B14F-4D97-AF65-F5344CB8AC3E}">
        <p14:creationId xmlns:p14="http://schemas.microsoft.com/office/powerpoint/2010/main" val="169167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ap&#10;&#10;Description automatically generated">
            <a:extLst>
              <a:ext uri="{FF2B5EF4-FFF2-40B4-BE49-F238E27FC236}">
                <a16:creationId xmlns:a16="http://schemas.microsoft.com/office/drawing/2014/main" id="{D9442D45-8F11-4C22-846B-52677DF129F7}"/>
              </a:ext>
            </a:extLst>
          </p:cNvPr>
          <p:cNvPicPr>
            <a:picLocks noChangeAspect="1"/>
          </p:cNvPicPr>
          <p:nvPr/>
        </p:nvPicPr>
        <p:blipFill rotWithShape="1">
          <a:blip r:embed="rId3"/>
          <a:srcRect r="23176"/>
          <a:stretch/>
        </p:blipFill>
        <p:spPr>
          <a:xfrm>
            <a:off x="3107479" y="550725"/>
            <a:ext cx="9084521" cy="5991363"/>
          </a:xfrm>
          <a:prstGeom prst="rect">
            <a:avLst/>
          </a:prstGeom>
        </p:spPr>
      </p:pic>
      <p:sp>
        <p:nvSpPr>
          <p:cNvPr id="5" name="Slide Number Placeholder 4">
            <a:extLst>
              <a:ext uri="{FF2B5EF4-FFF2-40B4-BE49-F238E27FC236}">
                <a16:creationId xmlns:a16="http://schemas.microsoft.com/office/drawing/2014/main" id="{AED23718-4EFE-40E9-BAB7-6A86EC849F8B}"/>
              </a:ext>
            </a:extLst>
          </p:cNvPr>
          <p:cNvSpPr>
            <a:spLocks noGrp="1"/>
          </p:cNvSpPr>
          <p:nvPr>
            <p:ph type="sldNum" sz="quarter" idx="12"/>
          </p:nvPr>
        </p:nvSpPr>
        <p:spPr>
          <a:xfrm>
            <a:off x="3117368" y="6338453"/>
            <a:ext cx="702276" cy="365125"/>
          </a:xfrm>
        </p:spPr>
        <p:txBody>
          <a:bodyPr/>
          <a:lstStyle/>
          <a:p>
            <a:fld id="{DBDDC6D0-7967-5D4F-AA30-967FC0E1383A}" type="slidenum">
              <a:rPr lang="en-US" smtClean="0"/>
              <a:t>5</a:t>
            </a:fld>
            <a:endParaRPr lang="en-US"/>
          </a:p>
        </p:txBody>
      </p:sp>
      <p:sp>
        <p:nvSpPr>
          <p:cNvPr id="20" name="Rectangle: Rounded Corners 19">
            <a:extLst>
              <a:ext uri="{FF2B5EF4-FFF2-40B4-BE49-F238E27FC236}">
                <a16:creationId xmlns:a16="http://schemas.microsoft.com/office/drawing/2014/main" id="{ED7F251B-77C6-46B6-924E-E8F66E70552A}"/>
              </a:ext>
            </a:extLst>
          </p:cNvPr>
          <p:cNvSpPr/>
          <p:nvPr/>
        </p:nvSpPr>
        <p:spPr>
          <a:xfrm rot="20939262">
            <a:off x="8067143" y="4117403"/>
            <a:ext cx="3047211" cy="961508"/>
          </a:xfrm>
          <a:prstGeom prst="roundRect">
            <a:avLst>
              <a:gd name="adj" fmla="val 33610"/>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FD79239-A8B0-4C02-ABAC-626188B669CB}"/>
                  </a:ext>
                </a:extLst>
              </p14:cNvPr>
              <p14:cNvContentPartPr/>
              <p14:nvPr/>
            </p14:nvContentPartPr>
            <p14:xfrm>
              <a:off x="4779157" y="1542593"/>
              <a:ext cx="3486960" cy="3684600"/>
            </p14:xfrm>
          </p:contentPart>
        </mc:Choice>
        <mc:Fallback xmlns="">
          <p:pic>
            <p:nvPicPr>
              <p:cNvPr id="22" name="Ink 21">
                <a:extLst>
                  <a:ext uri="{FF2B5EF4-FFF2-40B4-BE49-F238E27FC236}">
                    <a16:creationId xmlns:a16="http://schemas.microsoft.com/office/drawing/2014/main" id="{FFD79239-A8B0-4C02-ABAC-626188B669CB}"/>
                  </a:ext>
                </a:extLst>
              </p:cNvPr>
              <p:cNvPicPr/>
              <p:nvPr/>
            </p:nvPicPr>
            <p:blipFill>
              <a:blip r:embed="rId5"/>
              <a:stretch>
                <a:fillRect/>
              </a:stretch>
            </p:blipFill>
            <p:spPr>
              <a:xfrm>
                <a:off x="4725517" y="1434953"/>
                <a:ext cx="3594600" cy="3900240"/>
              </a:xfrm>
              <a:prstGeom prst="rect">
                <a:avLst/>
              </a:prstGeom>
            </p:spPr>
          </p:pic>
        </mc:Fallback>
      </mc:AlternateContent>
      <p:sp>
        <p:nvSpPr>
          <p:cNvPr id="24" name="Star: 5 Points 23">
            <a:extLst>
              <a:ext uri="{FF2B5EF4-FFF2-40B4-BE49-F238E27FC236}">
                <a16:creationId xmlns:a16="http://schemas.microsoft.com/office/drawing/2014/main" id="{C4CD1C7E-38DF-47E0-8469-1E237074736F}"/>
              </a:ext>
            </a:extLst>
          </p:cNvPr>
          <p:cNvSpPr/>
          <p:nvPr/>
        </p:nvSpPr>
        <p:spPr>
          <a:xfrm>
            <a:off x="5296429" y="306572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F8CC4C88-57AD-468C-8F1A-431DD118256F}"/>
              </a:ext>
            </a:extLst>
          </p:cNvPr>
          <p:cNvSpPr/>
          <p:nvPr/>
        </p:nvSpPr>
        <p:spPr>
          <a:xfrm>
            <a:off x="7312500" y="432784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1E359C42-1904-49C7-B843-AA2309B0F310}"/>
              </a:ext>
            </a:extLst>
          </p:cNvPr>
          <p:cNvSpPr/>
          <p:nvPr/>
        </p:nvSpPr>
        <p:spPr>
          <a:xfrm>
            <a:off x="8460058" y="4091980"/>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7FD1D2C8-5E5D-422C-9ED4-FFAE7FF49C70}"/>
              </a:ext>
            </a:extLst>
          </p:cNvPr>
          <p:cNvSpPr/>
          <p:nvPr/>
        </p:nvSpPr>
        <p:spPr>
          <a:xfrm>
            <a:off x="6857980" y="2916128"/>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D611AD33-CA2C-4316-8513-B10768AEDC52}"/>
              </a:ext>
            </a:extLst>
          </p:cNvPr>
          <p:cNvSpPr/>
          <p:nvPr/>
        </p:nvSpPr>
        <p:spPr>
          <a:xfrm>
            <a:off x="8860258" y="3548806"/>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434E6280-E104-471B-A76F-E8F496626AD2}"/>
              </a:ext>
            </a:extLst>
          </p:cNvPr>
          <p:cNvSpPr/>
          <p:nvPr/>
        </p:nvSpPr>
        <p:spPr>
          <a:xfrm>
            <a:off x="7705920" y="2335414"/>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B62752AB-787D-491A-9813-4F74B1F7B5FC}"/>
              </a:ext>
            </a:extLst>
          </p:cNvPr>
          <p:cNvSpPr/>
          <p:nvPr/>
        </p:nvSpPr>
        <p:spPr>
          <a:xfrm>
            <a:off x="7560695" y="3579040"/>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D9380CD1-D739-4393-929B-B0581C20A1B0}"/>
              </a:ext>
            </a:extLst>
          </p:cNvPr>
          <p:cNvSpPr/>
          <p:nvPr/>
        </p:nvSpPr>
        <p:spPr>
          <a:xfrm>
            <a:off x="7918595" y="3771602"/>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46DB4E49-E113-42B9-9FEB-68655C2378D1}"/>
              </a:ext>
            </a:extLst>
          </p:cNvPr>
          <p:cNvSpPr/>
          <p:nvPr/>
        </p:nvSpPr>
        <p:spPr>
          <a:xfrm>
            <a:off x="4668645" y="2527976"/>
            <a:ext cx="169540" cy="2491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F18C394E-D37A-4BC2-B4E3-9F0414076BEB}"/>
              </a:ext>
            </a:extLst>
          </p:cNvPr>
          <p:cNvSpPr/>
          <p:nvPr/>
        </p:nvSpPr>
        <p:spPr>
          <a:xfrm>
            <a:off x="10179670" y="3341371"/>
            <a:ext cx="169540" cy="2491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6E70FB83-04BE-4E36-AA4C-31DB8D6DDCE2}"/>
              </a:ext>
            </a:extLst>
          </p:cNvPr>
          <p:cNvSpPr/>
          <p:nvPr/>
        </p:nvSpPr>
        <p:spPr>
          <a:xfrm>
            <a:off x="4360965" y="2969440"/>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DD242EDE-650C-4218-BFA1-2CFFFD9B0B4E}"/>
              </a:ext>
            </a:extLst>
          </p:cNvPr>
          <p:cNvSpPr/>
          <p:nvPr/>
        </p:nvSpPr>
        <p:spPr>
          <a:xfrm>
            <a:off x="6943609" y="3835217"/>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62D2A563-4021-4245-8A79-BE868ACDB402}"/>
              </a:ext>
            </a:extLst>
          </p:cNvPr>
          <p:cNvSpPr/>
          <p:nvPr/>
        </p:nvSpPr>
        <p:spPr>
          <a:xfrm>
            <a:off x="7653399" y="3911714"/>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1C543810-CD95-4F30-B21A-0AD288D31DD4}"/>
              </a:ext>
            </a:extLst>
          </p:cNvPr>
          <p:cNvSpPr/>
          <p:nvPr/>
        </p:nvSpPr>
        <p:spPr>
          <a:xfrm>
            <a:off x="9243473" y="3520900"/>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AA4547A3-FB38-4446-9BE4-7B8BEDEB1DA8}"/>
              </a:ext>
            </a:extLst>
          </p:cNvPr>
          <p:cNvSpPr/>
          <p:nvPr/>
        </p:nvSpPr>
        <p:spPr>
          <a:xfrm>
            <a:off x="7181090" y="4138184"/>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E1AB2839-8A17-4CFE-B67D-9EF097623884}"/>
              </a:ext>
            </a:extLst>
          </p:cNvPr>
          <p:cNvSpPr/>
          <p:nvPr/>
        </p:nvSpPr>
        <p:spPr>
          <a:xfrm>
            <a:off x="9151817" y="3192331"/>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B7BA6578-4343-48F5-A109-2CEAE16CDB39}"/>
              </a:ext>
            </a:extLst>
          </p:cNvPr>
          <p:cNvSpPr/>
          <p:nvPr/>
        </p:nvSpPr>
        <p:spPr>
          <a:xfrm>
            <a:off x="6592349" y="1757835"/>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525E08D7-CB0D-4AFF-ADA8-3CBC6A7E1664}"/>
              </a:ext>
            </a:extLst>
          </p:cNvPr>
          <p:cNvSpPr/>
          <p:nvPr/>
        </p:nvSpPr>
        <p:spPr>
          <a:xfrm>
            <a:off x="8388788" y="3867883"/>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15891509-95F1-4AAF-9F9F-003BFBAB7F73}"/>
              </a:ext>
            </a:extLst>
          </p:cNvPr>
          <p:cNvSpPr/>
          <p:nvPr/>
        </p:nvSpPr>
        <p:spPr>
          <a:xfrm>
            <a:off x="4592195" y="2885350"/>
            <a:ext cx="169540" cy="1925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1">
            <a:extLst>
              <a:ext uri="{FF2B5EF4-FFF2-40B4-BE49-F238E27FC236}">
                <a16:creationId xmlns:a16="http://schemas.microsoft.com/office/drawing/2014/main" id="{AB7E15C8-28EC-4E68-BB0A-9BCDB9B4B882}"/>
              </a:ext>
            </a:extLst>
          </p:cNvPr>
          <p:cNvSpPr>
            <a:spLocks noGrp="1"/>
          </p:cNvSpPr>
          <p:nvPr>
            <p:ph type="title"/>
          </p:nvPr>
        </p:nvSpPr>
        <p:spPr>
          <a:xfrm>
            <a:off x="0" y="-102945"/>
            <a:ext cx="11982128" cy="892247"/>
          </a:xfrm>
        </p:spPr>
        <p:txBody>
          <a:bodyPr>
            <a:normAutofit/>
          </a:bodyPr>
          <a:lstStyle/>
          <a:p>
            <a:r>
              <a:rPr lang="en-US" dirty="0"/>
              <a:t>What is your destination within Druid Hill Park?</a:t>
            </a:r>
          </a:p>
        </p:txBody>
      </p:sp>
      <p:sp>
        <p:nvSpPr>
          <p:cNvPr id="47" name="TextBox 46">
            <a:extLst>
              <a:ext uri="{FF2B5EF4-FFF2-40B4-BE49-F238E27FC236}">
                <a16:creationId xmlns:a16="http://schemas.microsoft.com/office/drawing/2014/main" id="{5DD2EA80-F71C-4368-9A03-2857D3718879}"/>
              </a:ext>
            </a:extLst>
          </p:cNvPr>
          <p:cNvSpPr txBox="1"/>
          <p:nvPr/>
        </p:nvSpPr>
        <p:spPr>
          <a:xfrm>
            <a:off x="313391" y="797510"/>
            <a:ext cx="2226147" cy="4893647"/>
          </a:xfrm>
          <a:prstGeom prst="rect">
            <a:avLst/>
          </a:prstGeom>
          <a:solidFill>
            <a:schemeClr val="bg1">
              <a:lumMod val="95000"/>
            </a:schemeClr>
          </a:solidFill>
        </p:spPr>
        <p:txBody>
          <a:bodyPr wrap="square" rtlCol="0">
            <a:spAutoFit/>
          </a:bodyPr>
          <a:lstStyle/>
          <a:p>
            <a:endParaRPr lang="en-US" sz="2400" dirty="0"/>
          </a:p>
          <a:p>
            <a:r>
              <a:rPr lang="en-US" sz="2400" dirty="0"/>
              <a:t>The Jones Falls Trail, walking paths, the lakeside loop, and “no particular destination” were overwhelmingly popular answers</a:t>
            </a:r>
          </a:p>
          <a:p>
            <a:endParaRPr lang="en-US" sz="2400" dirty="0"/>
          </a:p>
        </p:txBody>
      </p:sp>
    </p:spTree>
    <p:extLst>
      <p:ext uri="{BB962C8B-B14F-4D97-AF65-F5344CB8AC3E}">
        <p14:creationId xmlns:p14="http://schemas.microsoft.com/office/powerpoint/2010/main" val="135541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197A30-E9F2-4E7F-B364-F36048F973AB}"/>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ABB9E4F0-9AD4-4DF1-B66B-21C9AE7EC100}"/>
              </a:ext>
            </a:extLst>
          </p:cNvPr>
          <p:cNvSpPr>
            <a:spLocks noGrp="1"/>
          </p:cNvSpPr>
          <p:nvPr>
            <p:ph type="sldNum" sz="quarter" idx="12"/>
          </p:nvPr>
        </p:nvSpPr>
        <p:spPr/>
        <p:txBody>
          <a:bodyPr/>
          <a:lstStyle/>
          <a:p>
            <a:fld id="{DBDDC6D0-7967-5D4F-AA30-967FC0E1383A}" type="slidenum">
              <a:rPr lang="en-US" smtClean="0"/>
              <a:t>6</a:t>
            </a:fld>
            <a:endParaRPr lang="en-US"/>
          </a:p>
        </p:txBody>
      </p:sp>
      <p:pic>
        <p:nvPicPr>
          <p:cNvPr id="6" name="Picture 5" descr="Map&#10;&#10;Description automatically generated">
            <a:extLst>
              <a:ext uri="{FF2B5EF4-FFF2-40B4-BE49-F238E27FC236}">
                <a16:creationId xmlns:a16="http://schemas.microsoft.com/office/drawing/2014/main" id="{F52FC232-2766-4DC6-93CA-ED8EE0340F67}"/>
              </a:ext>
            </a:extLst>
          </p:cNvPr>
          <p:cNvPicPr>
            <a:picLocks noChangeAspect="1"/>
          </p:cNvPicPr>
          <p:nvPr/>
        </p:nvPicPr>
        <p:blipFill rotWithShape="1">
          <a:blip r:embed="rId3"/>
          <a:srcRect r="23176"/>
          <a:stretch/>
        </p:blipFill>
        <p:spPr>
          <a:xfrm>
            <a:off x="3107479" y="550725"/>
            <a:ext cx="9084521" cy="5991363"/>
          </a:xfrm>
          <a:prstGeom prst="rect">
            <a:avLst/>
          </a:prstGeom>
        </p:spPr>
      </p:pic>
      <p:sp>
        <p:nvSpPr>
          <p:cNvPr id="7" name="Star: 5 Points 6">
            <a:extLst>
              <a:ext uri="{FF2B5EF4-FFF2-40B4-BE49-F238E27FC236}">
                <a16:creationId xmlns:a16="http://schemas.microsoft.com/office/drawing/2014/main" id="{BE517B5D-D6DC-4BD6-AFF2-D4F45A55F253}"/>
              </a:ext>
            </a:extLst>
          </p:cNvPr>
          <p:cNvSpPr/>
          <p:nvPr/>
        </p:nvSpPr>
        <p:spPr>
          <a:xfrm>
            <a:off x="11203744" y="477840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E77073D0-DA70-430D-BE8A-E41B332009C1}"/>
              </a:ext>
            </a:extLst>
          </p:cNvPr>
          <p:cNvSpPr/>
          <p:nvPr/>
        </p:nvSpPr>
        <p:spPr>
          <a:xfrm>
            <a:off x="8875834" y="515192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5B943070-45FE-467A-BE9A-5CB496628033}"/>
              </a:ext>
            </a:extLst>
          </p:cNvPr>
          <p:cNvSpPr/>
          <p:nvPr/>
        </p:nvSpPr>
        <p:spPr>
          <a:xfrm>
            <a:off x="9660305" y="4778406"/>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658C4CCF-64FD-4670-ABDE-4DE70935C7B6}"/>
              </a:ext>
            </a:extLst>
          </p:cNvPr>
          <p:cNvSpPr/>
          <p:nvPr/>
        </p:nvSpPr>
        <p:spPr>
          <a:xfrm>
            <a:off x="10641157" y="468247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6856E19-0310-4DA1-A870-869155EAE1BD}"/>
              </a:ext>
            </a:extLst>
          </p:cNvPr>
          <p:cNvSpPr/>
          <p:nvPr/>
        </p:nvSpPr>
        <p:spPr>
          <a:xfrm>
            <a:off x="10267373" y="4717992"/>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F23B94E6-F776-4D59-A111-0A78FD9149F9}"/>
              </a:ext>
            </a:extLst>
          </p:cNvPr>
          <p:cNvSpPr/>
          <p:nvPr/>
        </p:nvSpPr>
        <p:spPr>
          <a:xfrm>
            <a:off x="3610687" y="2823711"/>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56697909-6D9B-4868-AE1F-4BF9DA095CFF}"/>
              </a:ext>
            </a:extLst>
          </p:cNvPr>
          <p:cNvSpPr/>
          <p:nvPr/>
        </p:nvSpPr>
        <p:spPr>
          <a:xfrm>
            <a:off x="5289738" y="4017732"/>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C0A42E86-8E8D-466C-8603-9ECA3594D96A}"/>
              </a:ext>
            </a:extLst>
          </p:cNvPr>
          <p:cNvSpPr/>
          <p:nvPr/>
        </p:nvSpPr>
        <p:spPr>
          <a:xfrm>
            <a:off x="6171058" y="4467049"/>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2B9C1F16-4D86-4CFA-BF24-12EF2B55C1C8}"/>
              </a:ext>
            </a:extLst>
          </p:cNvPr>
          <p:cNvSpPr/>
          <p:nvPr/>
        </p:nvSpPr>
        <p:spPr>
          <a:xfrm>
            <a:off x="8304197" y="5528984"/>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9010A376-BF4F-4E96-B0A8-A23147E3E849}"/>
              </a:ext>
            </a:extLst>
          </p:cNvPr>
          <p:cNvSpPr/>
          <p:nvPr/>
        </p:nvSpPr>
        <p:spPr>
          <a:xfrm>
            <a:off x="7519725" y="5242425"/>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90E9A90-5479-45C6-95CB-F73C638FD9C9}"/>
              </a:ext>
            </a:extLst>
          </p:cNvPr>
          <p:cNvSpPr/>
          <p:nvPr/>
        </p:nvSpPr>
        <p:spPr>
          <a:xfrm>
            <a:off x="10929587" y="4717992"/>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1353B7FB-3778-4276-86CB-2C3F084C19C9}"/>
              </a:ext>
            </a:extLst>
          </p:cNvPr>
          <p:cNvSpPr/>
          <p:nvPr/>
        </p:nvSpPr>
        <p:spPr>
          <a:xfrm>
            <a:off x="7094056" y="1296868"/>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A430BA02-3F4E-44C4-8387-F9B7C259570D}"/>
              </a:ext>
            </a:extLst>
          </p:cNvPr>
          <p:cNvSpPr/>
          <p:nvPr/>
        </p:nvSpPr>
        <p:spPr>
          <a:xfrm>
            <a:off x="6782840" y="1072209"/>
            <a:ext cx="425669" cy="4493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7CB99CA-E1BB-4973-8399-8CD6F1DBED0E}"/>
              </a:ext>
            </a:extLst>
          </p:cNvPr>
          <p:cNvSpPr txBox="1"/>
          <p:nvPr/>
        </p:nvSpPr>
        <p:spPr>
          <a:xfrm>
            <a:off x="288884" y="1746185"/>
            <a:ext cx="2226147" cy="3416320"/>
          </a:xfrm>
          <a:prstGeom prst="rect">
            <a:avLst/>
          </a:prstGeom>
          <a:solidFill>
            <a:schemeClr val="bg1">
              <a:lumMod val="95000"/>
            </a:schemeClr>
          </a:solidFill>
        </p:spPr>
        <p:txBody>
          <a:bodyPr wrap="square" rtlCol="0">
            <a:spAutoFit/>
          </a:bodyPr>
          <a:lstStyle/>
          <a:p>
            <a:endParaRPr lang="en-US" sz="2400" dirty="0"/>
          </a:p>
          <a:p>
            <a:r>
              <a:rPr lang="en-US" sz="2400" dirty="0"/>
              <a:t>“Restore the historic entrances to the park, all blocks should have an access point”</a:t>
            </a:r>
          </a:p>
          <a:p>
            <a:endParaRPr lang="en-US" sz="2400" dirty="0"/>
          </a:p>
        </p:txBody>
      </p:sp>
      <p:sp>
        <p:nvSpPr>
          <p:cNvPr id="2" name="Title 1">
            <a:extLst>
              <a:ext uri="{FF2B5EF4-FFF2-40B4-BE49-F238E27FC236}">
                <a16:creationId xmlns:a16="http://schemas.microsoft.com/office/drawing/2014/main" id="{D90C4EE4-E90A-4852-A5BC-314D602D06CF}"/>
              </a:ext>
            </a:extLst>
          </p:cNvPr>
          <p:cNvSpPr>
            <a:spLocks noGrp="1"/>
          </p:cNvSpPr>
          <p:nvPr>
            <p:ph type="title"/>
          </p:nvPr>
        </p:nvSpPr>
        <p:spPr>
          <a:xfrm>
            <a:off x="0" y="33589"/>
            <a:ext cx="12192000" cy="1325563"/>
          </a:xfrm>
        </p:spPr>
        <p:txBody>
          <a:bodyPr>
            <a:normAutofit/>
          </a:bodyPr>
          <a:lstStyle/>
          <a:p>
            <a:r>
              <a:rPr lang="en-US" sz="4000" dirty="0"/>
              <a:t>What additional crossing points into Druid Hill Park should be evaluated? </a:t>
            </a:r>
          </a:p>
        </p:txBody>
      </p:sp>
    </p:spTree>
    <p:extLst>
      <p:ext uri="{BB962C8B-B14F-4D97-AF65-F5344CB8AC3E}">
        <p14:creationId xmlns:p14="http://schemas.microsoft.com/office/powerpoint/2010/main" val="402539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3507-98A6-4F5C-9DD8-30A1900B01E5}"/>
              </a:ext>
            </a:extLst>
          </p:cNvPr>
          <p:cNvSpPr>
            <a:spLocks noGrp="1"/>
          </p:cNvSpPr>
          <p:nvPr>
            <p:ph type="title"/>
          </p:nvPr>
        </p:nvSpPr>
        <p:spPr>
          <a:xfrm>
            <a:off x="1066799" y="0"/>
            <a:ext cx="10058400" cy="1325563"/>
          </a:xfrm>
        </p:spPr>
        <p:txBody>
          <a:bodyPr>
            <a:normAutofit/>
          </a:bodyPr>
          <a:lstStyle/>
          <a:p>
            <a:r>
              <a:rPr lang="en-US" dirty="0"/>
              <a:t>What type of traffic calming techniques would you like to see?</a:t>
            </a:r>
          </a:p>
        </p:txBody>
      </p:sp>
      <p:sp>
        <p:nvSpPr>
          <p:cNvPr id="4" name="Date Placeholder 3">
            <a:extLst>
              <a:ext uri="{FF2B5EF4-FFF2-40B4-BE49-F238E27FC236}">
                <a16:creationId xmlns:a16="http://schemas.microsoft.com/office/drawing/2014/main" id="{F135F89F-854A-4A8D-AB54-59180CE97AB1}"/>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2B554D3F-4E1E-4AB8-A3C4-6CB3BBD72102}"/>
              </a:ext>
            </a:extLst>
          </p:cNvPr>
          <p:cNvSpPr>
            <a:spLocks noGrp="1"/>
          </p:cNvSpPr>
          <p:nvPr>
            <p:ph type="sldNum" sz="quarter" idx="12"/>
          </p:nvPr>
        </p:nvSpPr>
        <p:spPr/>
        <p:txBody>
          <a:bodyPr/>
          <a:lstStyle/>
          <a:p>
            <a:fld id="{DBDDC6D0-7967-5D4F-AA30-967FC0E1383A}" type="slidenum">
              <a:rPr lang="en-US" smtClean="0"/>
              <a:t>7</a:t>
            </a:fld>
            <a:endParaRPr lang="en-US"/>
          </a:p>
        </p:txBody>
      </p:sp>
      <p:graphicFrame>
        <p:nvGraphicFramePr>
          <p:cNvPr id="6" name="Content Placeholder 7">
            <a:extLst>
              <a:ext uri="{FF2B5EF4-FFF2-40B4-BE49-F238E27FC236}">
                <a16:creationId xmlns:a16="http://schemas.microsoft.com/office/drawing/2014/main" id="{170E5702-6D2F-44E2-B566-CB75E8237948}"/>
              </a:ext>
            </a:extLst>
          </p:cNvPr>
          <p:cNvGraphicFramePr>
            <a:graphicFrameLocks noGrp="1"/>
          </p:cNvGraphicFramePr>
          <p:nvPr>
            <p:ph idx="1"/>
            <p:extLst>
              <p:ext uri="{D42A27DB-BD31-4B8C-83A1-F6EECF244321}">
                <p14:modId xmlns:p14="http://schemas.microsoft.com/office/powerpoint/2010/main" val="3335251874"/>
              </p:ext>
            </p:extLst>
          </p:nvPr>
        </p:nvGraphicFramePr>
        <p:xfrm>
          <a:off x="274320" y="1564105"/>
          <a:ext cx="11643359" cy="4928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16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DF31-C462-4B90-97EF-7C9A6BEECE4A}"/>
              </a:ext>
            </a:extLst>
          </p:cNvPr>
          <p:cNvSpPr>
            <a:spLocks noGrp="1"/>
          </p:cNvSpPr>
          <p:nvPr>
            <p:ph type="title"/>
          </p:nvPr>
        </p:nvSpPr>
        <p:spPr>
          <a:xfrm>
            <a:off x="-12848" y="-204015"/>
            <a:ext cx="12018286" cy="1325563"/>
          </a:xfrm>
        </p:spPr>
        <p:txBody>
          <a:bodyPr>
            <a:normAutofit/>
          </a:bodyPr>
          <a:lstStyle/>
          <a:p>
            <a:r>
              <a:rPr lang="en-US" dirty="0"/>
              <a:t>What else would you like to tell the design team?</a:t>
            </a:r>
          </a:p>
        </p:txBody>
      </p:sp>
      <p:sp>
        <p:nvSpPr>
          <p:cNvPr id="4" name="Date Placeholder 3">
            <a:extLst>
              <a:ext uri="{FF2B5EF4-FFF2-40B4-BE49-F238E27FC236}">
                <a16:creationId xmlns:a16="http://schemas.microsoft.com/office/drawing/2014/main" id="{3D67FD81-E7F3-485D-9143-7AD02D97CB51}"/>
              </a:ext>
            </a:extLst>
          </p:cNvPr>
          <p:cNvSpPr>
            <a:spLocks noGrp="1"/>
          </p:cNvSpPr>
          <p:nvPr>
            <p:ph type="dt" sz="half" idx="10"/>
          </p:nvPr>
        </p:nvSpPr>
        <p:spPr/>
        <p:txBody>
          <a:bodyPr/>
          <a:lstStyle/>
          <a:p>
            <a:fld id="{74D1563D-845B-B644-847F-9D08388F38A6}" type="datetime1">
              <a:rPr lang="en-US" smtClean="0"/>
              <a:t>6/7/2021</a:t>
            </a:fld>
            <a:endParaRPr lang="en-US"/>
          </a:p>
        </p:txBody>
      </p:sp>
      <p:sp>
        <p:nvSpPr>
          <p:cNvPr id="5" name="Slide Number Placeholder 4">
            <a:extLst>
              <a:ext uri="{FF2B5EF4-FFF2-40B4-BE49-F238E27FC236}">
                <a16:creationId xmlns:a16="http://schemas.microsoft.com/office/drawing/2014/main" id="{AED23718-4EFE-40E9-BAB7-6A86EC849F8B}"/>
              </a:ext>
            </a:extLst>
          </p:cNvPr>
          <p:cNvSpPr>
            <a:spLocks noGrp="1"/>
          </p:cNvSpPr>
          <p:nvPr>
            <p:ph type="sldNum" sz="quarter" idx="12"/>
          </p:nvPr>
        </p:nvSpPr>
        <p:spPr/>
        <p:txBody>
          <a:bodyPr/>
          <a:lstStyle/>
          <a:p>
            <a:fld id="{DBDDC6D0-7967-5D4F-AA30-967FC0E1383A}" type="slidenum">
              <a:rPr lang="en-US" smtClean="0"/>
              <a:t>8</a:t>
            </a:fld>
            <a:endParaRPr lang="en-US"/>
          </a:p>
        </p:txBody>
      </p:sp>
      <p:sp>
        <p:nvSpPr>
          <p:cNvPr id="6" name="Speech Bubble: Rectangle with Corners Rounded 5">
            <a:extLst>
              <a:ext uri="{FF2B5EF4-FFF2-40B4-BE49-F238E27FC236}">
                <a16:creationId xmlns:a16="http://schemas.microsoft.com/office/drawing/2014/main" id="{5F22510C-F961-4C62-959F-D95F5B75EB32}"/>
              </a:ext>
            </a:extLst>
          </p:cNvPr>
          <p:cNvSpPr/>
          <p:nvPr/>
        </p:nvSpPr>
        <p:spPr>
          <a:xfrm>
            <a:off x="7167617" y="929114"/>
            <a:ext cx="1490295" cy="1689742"/>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Motorized vehicles should not be the priority</a:t>
            </a:r>
          </a:p>
        </p:txBody>
      </p:sp>
      <p:sp>
        <p:nvSpPr>
          <p:cNvPr id="7" name="Thought Bubble: Cloud 6">
            <a:extLst>
              <a:ext uri="{FF2B5EF4-FFF2-40B4-BE49-F238E27FC236}">
                <a16:creationId xmlns:a16="http://schemas.microsoft.com/office/drawing/2014/main" id="{2969ADEF-0F39-4AC3-AFFB-AB3B5136B4B6}"/>
              </a:ext>
            </a:extLst>
          </p:cNvPr>
          <p:cNvSpPr/>
          <p:nvPr/>
        </p:nvSpPr>
        <p:spPr>
          <a:xfrm>
            <a:off x="8934754" y="821347"/>
            <a:ext cx="3160726" cy="1542607"/>
          </a:xfrm>
          <a:prstGeom prst="cloudCallout">
            <a:avLst>
              <a:gd name="adj1" fmla="val -14271"/>
              <a:gd name="adj2" fmla="val 7775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pedestrian access points to the park! </a:t>
            </a:r>
          </a:p>
        </p:txBody>
      </p:sp>
      <p:sp>
        <p:nvSpPr>
          <p:cNvPr id="8" name="Speech Bubble: Oval 7">
            <a:extLst>
              <a:ext uri="{FF2B5EF4-FFF2-40B4-BE49-F238E27FC236}">
                <a16:creationId xmlns:a16="http://schemas.microsoft.com/office/drawing/2014/main" id="{785E9765-967A-4EE8-8FE8-FFD9850D4FCC}"/>
              </a:ext>
            </a:extLst>
          </p:cNvPr>
          <p:cNvSpPr/>
          <p:nvPr/>
        </p:nvSpPr>
        <p:spPr>
          <a:xfrm>
            <a:off x="4602117" y="848570"/>
            <a:ext cx="2288658" cy="2279143"/>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main thoroughfare to I-83, congestion does not make people happy </a:t>
            </a:r>
          </a:p>
        </p:txBody>
      </p:sp>
      <p:sp>
        <p:nvSpPr>
          <p:cNvPr id="9" name="Speech Bubble: Oval 8">
            <a:extLst>
              <a:ext uri="{FF2B5EF4-FFF2-40B4-BE49-F238E27FC236}">
                <a16:creationId xmlns:a16="http://schemas.microsoft.com/office/drawing/2014/main" id="{B19AAB45-D9F1-4AE8-8E8B-8BB06ACB57E1}"/>
              </a:ext>
            </a:extLst>
          </p:cNvPr>
          <p:cNvSpPr/>
          <p:nvPr/>
        </p:nvSpPr>
        <p:spPr>
          <a:xfrm>
            <a:off x="4299941" y="4431670"/>
            <a:ext cx="1929380" cy="142393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 from the human perspective</a:t>
            </a:r>
          </a:p>
        </p:txBody>
      </p:sp>
      <p:sp>
        <p:nvSpPr>
          <p:cNvPr id="10" name="Speech Bubble: Rectangle with Corners Rounded 9">
            <a:extLst>
              <a:ext uri="{FF2B5EF4-FFF2-40B4-BE49-F238E27FC236}">
                <a16:creationId xmlns:a16="http://schemas.microsoft.com/office/drawing/2014/main" id="{0AA335FB-93D8-494B-8512-6C3DEF64D057}"/>
              </a:ext>
            </a:extLst>
          </p:cNvPr>
          <p:cNvSpPr/>
          <p:nvPr/>
        </p:nvSpPr>
        <p:spPr>
          <a:xfrm>
            <a:off x="5682812" y="3191822"/>
            <a:ext cx="1890380" cy="1175930"/>
          </a:xfrm>
          <a:prstGeom prst="wedgeRoundRectCallout">
            <a:avLst>
              <a:gd name="adj1" fmla="val 20724"/>
              <a:gd name="adj2" fmla="val -87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Druid Park Lake Drive is suffocating the park</a:t>
            </a:r>
          </a:p>
        </p:txBody>
      </p:sp>
      <p:sp>
        <p:nvSpPr>
          <p:cNvPr id="11" name="Thought Bubble: Cloud 10">
            <a:extLst>
              <a:ext uri="{FF2B5EF4-FFF2-40B4-BE49-F238E27FC236}">
                <a16:creationId xmlns:a16="http://schemas.microsoft.com/office/drawing/2014/main" id="{3CFCD238-8886-4BB3-9B52-9E865D86A5A9}"/>
              </a:ext>
            </a:extLst>
          </p:cNvPr>
          <p:cNvSpPr/>
          <p:nvPr/>
        </p:nvSpPr>
        <p:spPr>
          <a:xfrm>
            <a:off x="0" y="911133"/>
            <a:ext cx="3502440" cy="2216580"/>
          </a:xfrm>
          <a:prstGeom prst="cloudCallout">
            <a:avLst>
              <a:gd name="adj1" fmla="val 21305"/>
              <a:gd name="adj2" fmla="val 6756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do not let people who live outside of the neighborhood override the voices of the residents</a:t>
            </a:r>
          </a:p>
        </p:txBody>
      </p:sp>
      <p:sp>
        <p:nvSpPr>
          <p:cNvPr id="12" name="Speech Bubble: Oval 11">
            <a:extLst>
              <a:ext uri="{FF2B5EF4-FFF2-40B4-BE49-F238E27FC236}">
                <a16:creationId xmlns:a16="http://schemas.microsoft.com/office/drawing/2014/main" id="{CA99DC75-D890-4942-A893-4A1FDE83F339}"/>
              </a:ext>
            </a:extLst>
          </p:cNvPr>
          <p:cNvSpPr/>
          <p:nvPr/>
        </p:nvSpPr>
        <p:spPr>
          <a:xfrm>
            <a:off x="7882438" y="2521160"/>
            <a:ext cx="2101882" cy="1748896"/>
          </a:xfrm>
          <a:prstGeom prst="wedgeEllipseCallout">
            <a:avLst>
              <a:gd name="adj1" fmla="val 18685"/>
              <a:gd name="adj2" fmla="val -7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many cars make illegal </a:t>
            </a:r>
            <a:r>
              <a:rPr lang="en-US" dirty="0" err="1"/>
              <a:t>u-turns</a:t>
            </a:r>
            <a:endParaRPr lang="en-US" dirty="0"/>
          </a:p>
        </p:txBody>
      </p:sp>
      <p:sp>
        <p:nvSpPr>
          <p:cNvPr id="13" name="Speech Bubble: Rectangle with Corners Rounded 12">
            <a:extLst>
              <a:ext uri="{FF2B5EF4-FFF2-40B4-BE49-F238E27FC236}">
                <a16:creationId xmlns:a16="http://schemas.microsoft.com/office/drawing/2014/main" id="{972CA571-C974-4FF0-8870-6A5ED2ED4FAF}"/>
              </a:ext>
            </a:extLst>
          </p:cNvPr>
          <p:cNvSpPr/>
          <p:nvPr/>
        </p:nvSpPr>
        <p:spPr>
          <a:xfrm>
            <a:off x="2536698" y="4469993"/>
            <a:ext cx="1694572" cy="1889532"/>
          </a:xfrm>
          <a:prstGeom prst="wedgeRoundRectCallout">
            <a:avLst>
              <a:gd name="adj1" fmla="val 82092"/>
              <a:gd name="adj2" fmla="val 42625"/>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look and feel of the road should be similar to the look and feel of the park</a:t>
            </a:r>
          </a:p>
        </p:txBody>
      </p:sp>
      <p:sp>
        <p:nvSpPr>
          <p:cNvPr id="14" name="Thought Bubble: Cloud 13">
            <a:extLst>
              <a:ext uri="{FF2B5EF4-FFF2-40B4-BE49-F238E27FC236}">
                <a16:creationId xmlns:a16="http://schemas.microsoft.com/office/drawing/2014/main" id="{C748AB3A-B0D7-40B7-A740-94A4AF5537CA}"/>
              </a:ext>
            </a:extLst>
          </p:cNvPr>
          <p:cNvSpPr/>
          <p:nvPr/>
        </p:nvSpPr>
        <p:spPr>
          <a:xfrm>
            <a:off x="6200852" y="4270056"/>
            <a:ext cx="4364697" cy="2038816"/>
          </a:xfrm>
          <a:prstGeom prst="cloud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should take less than two-minutes for someone to walk or bike to the park from homes or businesses along DPLD</a:t>
            </a:r>
          </a:p>
        </p:txBody>
      </p:sp>
      <p:sp>
        <p:nvSpPr>
          <p:cNvPr id="16" name="Thought Bubble: Cloud 15">
            <a:extLst>
              <a:ext uri="{FF2B5EF4-FFF2-40B4-BE49-F238E27FC236}">
                <a16:creationId xmlns:a16="http://schemas.microsoft.com/office/drawing/2014/main" id="{E496CE66-4F81-4EAD-9ED3-A799FA10D814}"/>
              </a:ext>
            </a:extLst>
          </p:cNvPr>
          <p:cNvSpPr/>
          <p:nvPr/>
        </p:nvSpPr>
        <p:spPr>
          <a:xfrm>
            <a:off x="197267" y="4872814"/>
            <a:ext cx="2200094" cy="1230757"/>
          </a:xfrm>
          <a:prstGeom prst="cloudCallout">
            <a:avLst>
              <a:gd name="adj1" fmla="val -43437"/>
              <a:gd name="adj2" fmla="val -5611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Busses into the park! </a:t>
            </a:r>
          </a:p>
        </p:txBody>
      </p:sp>
      <p:sp>
        <p:nvSpPr>
          <p:cNvPr id="17" name="Thought Bubble: Cloud 16">
            <a:extLst>
              <a:ext uri="{FF2B5EF4-FFF2-40B4-BE49-F238E27FC236}">
                <a16:creationId xmlns:a16="http://schemas.microsoft.com/office/drawing/2014/main" id="{50178B7A-E2E0-4ADF-A1CA-0476CEF5750B}"/>
              </a:ext>
            </a:extLst>
          </p:cNvPr>
          <p:cNvSpPr/>
          <p:nvPr/>
        </p:nvSpPr>
        <p:spPr>
          <a:xfrm>
            <a:off x="2721765" y="2585945"/>
            <a:ext cx="2200094" cy="1462119"/>
          </a:xfrm>
          <a:prstGeom prst="cloudCallout">
            <a:avLst>
              <a:gd name="adj1" fmla="val 6146"/>
              <a:gd name="adj2" fmla="val -7257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reconnect the MRT ramp</a:t>
            </a:r>
          </a:p>
        </p:txBody>
      </p:sp>
      <p:sp>
        <p:nvSpPr>
          <p:cNvPr id="18" name="Speech Bubble: Oval 17">
            <a:extLst>
              <a:ext uri="{FF2B5EF4-FFF2-40B4-BE49-F238E27FC236}">
                <a16:creationId xmlns:a16="http://schemas.microsoft.com/office/drawing/2014/main" id="{1E7DA289-40F7-4808-819A-ECD4E6C1F51D}"/>
              </a:ext>
            </a:extLst>
          </p:cNvPr>
          <p:cNvSpPr/>
          <p:nvPr/>
        </p:nvSpPr>
        <p:spPr>
          <a:xfrm>
            <a:off x="10511113" y="2264322"/>
            <a:ext cx="1371600" cy="1086389"/>
          </a:xfrm>
          <a:prstGeom prst="wedgeEllipseCallout">
            <a:avLst>
              <a:gd name="adj1" fmla="val 62952"/>
              <a:gd name="adj2" fmla="val -1495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Too many lanes</a:t>
            </a:r>
          </a:p>
        </p:txBody>
      </p:sp>
      <p:sp>
        <p:nvSpPr>
          <p:cNvPr id="19" name="Speech Bubble: Oval 18">
            <a:extLst>
              <a:ext uri="{FF2B5EF4-FFF2-40B4-BE49-F238E27FC236}">
                <a16:creationId xmlns:a16="http://schemas.microsoft.com/office/drawing/2014/main" id="{1BC2B127-555F-4E50-A36F-17D193E3BA54}"/>
              </a:ext>
            </a:extLst>
          </p:cNvPr>
          <p:cNvSpPr/>
          <p:nvPr/>
        </p:nvSpPr>
        <p:spPr>
          <a:xfrm>
            <a:off x="10262620" y="3381642"/>
            <a:ext cx="1929380" cy="1698225"/>
          </a:xfrm>
          <a:prstGeom prst="wedgeEllipseCallout">
            <a:avLst>
              <a:gd name="adj1" fmla="val 27392"/>
              <a:gd name="adj2" fmla="val 7572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DPLD a bike and pedestrian only greenway</a:t>
            </a:r>
          </a:p>
        </p:txBody>
      </p:sp>
      <p:sp>
        <p:nvSpPr>
          <p:cNvPr id="20" name="Speech Bubble: Rectangle with Corners Rounded 19">
            <a:extLst>
              <a:ext uri="{FF2B5EF4-FFF2-40B4-BE49-F238E27FC236}">
                <a16:creationId xmlns:a16="http://schemas.microsoft.com/office/drawing/2014/main" id="{9CC93809-8BA3-4603-8F0C-A532CFDA6CD9}"/>
              </a:ext>
            </a:extLst>
          </p:cNvPr>
          <p:cNvSpPr/>
          <p:nvPr/>
        </p:nvSpPr>
        <p:spPr>
          <a:xfrm>
            <a:off x="57930" y="3646583"/>
            <a:ext cx="2664303" cy="876354"/>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0"/>
              </a:spcAft>
            </a:pPr>
            <a:r>
              <a:rPr lang="en-US" sz="1800" dirty="0">
                <a:solidFill>
                  <a:schemeClr val="bg1"/>
                </a:solidFill>
                <a:effectLst/>
                <a:ea typeface="Calibri" panose="020F0502020204030204" pitchFamily="34" charset="0"/>
                <a:cs typeface="Calibri" panose="020F0502020204030204" pitchFamily="34" charset="0"/>
              </a:rPr>
              <a:t>I use Druid Lake Park Drive to access 83 South to go to work</a:t>
            </a:r>
            <a:endParaRPr lang="en-US"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648980"/>
      </p:ext>
    </p:extLst>
  </p:cSld>
  <p:clrMapOvr>
    <a:masterClrMapping/>
  </p:clrMapOvr>
</p:sld>
</file>

<file path=ppt/theme/theme1.xml><?xml version="1.0" encoding="utf-8"?>
<a:theme xmlns:a="http://schemas.openxmlformats.org/drawingml/2006/main" name="Office Theme">
  <a:themeElements>
    <a:clrScheme name="DPLD">
      <a:dk1>
        <a:srgbClr val="000000"/>
      </a:dk1>
      <a:lt1>
        <a:srgbClr val="FFFFFF"/>
      </a:lt1>
      <a:dk2>
        <a:srgbClr val="142864"/>
      </a:dk2>
      <a:lt2>
        <a:srgbClr val="FFEDC9"/>
      </a:lt2>
      <a:accent1>
        <a:srgbClr val="33498C"/>
      </a:accent1>
      <a:accent2>
        <a:srgbClr val="359FCD"/>
      </a:accent2>
      <a:accent3>
        <a:srgbClr val="0A8E50"/>
      </a:accent3>
      <a:accent4>
        <a:srgbClr val="64B444"/>
      </a:accent4>
      <a:accent5>
        <a:srgbClr val="DC4230"/>
      </a:accent5>
      <a:accent6>
        <a:srgbClr val="F2B236"/>
      </a:accent6>
      <a:hlink>
        <a:srgbClr val="4A7EB3"/>
      </a:hlink>
      <a:folHlink>
        <a:srgbClr val="66C1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858</Words>
  <Application>Microsoft Office PowerPoint</Application>
  <PresentationFormat>Widescreen</PresentationFormat>
  <Paragraphs>145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Courier New</vt:lpstr>
      <vt:lpstr>Franklin Gothic Book</vt:lpstr>
      <vt:lpstr>Franklin Gothic Medium</vt:lpstr>
      <vt:lpstr>Segoe UI Web (West European)</vt:lpstr>
      <vt:lpstr>Symbol</vt:lpstr>
      <vt:lpstr>Times New Roman</vt:lpstr>
      <vt:lpstr>Office Theme</vt:lpstr>
      <vt:lpstr>Community Representation 100 responses as of 04/16/2021</vt:lpstr>
      <vt:lpstr>PowerPoint Presentation</vt:lpstr>
      <vt:lpstr>Which modes of travel should be incorporated? </vt:lpstr>
      <vt:lpstr>What is your biggest concern when crossing Druid Park Lake Drive on foot, bicycle, or with and assisted mobility device?</vt:lpstr>
      <vt:lpstr>What is your destination within Druid Hill Park?</vt:lpstr>
      <vt:lpstr>What additional crossing points into Druid Hill Park should be evaluated? </vt:lpstr>
      <vt:lpstr>What type of traffic calming techniques would you like to see?</vt:lpstr>
      <vt:lpstr>What else would you like to tell the design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Druid Park Lake Drive Complete Streets Design Effort</dc:title>
  <dc:creator>Alex Sobie</dc:creator>
  <cp:lastModifiedBy>Walters, Tammy</cp:lastModifiedBy>
  <cp:revision>50</cp:revision>
  <dcterms:created xsi:type="dcterms:W3CDTF">2021-03-17T18:14:48Z</dcterms:created>
  <dcterms:modified xsi:type="dcterms:W3CDTF">2021-06-07T21:33:09Z</dcterms:modified>
</cp:coreProperties>
</file>